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"/>
  </p:notesMasterIdLst>
  <p:sldIdLst>
    <p:sldId id="262" r:id="rId2"/>
    <p:sldId id="263" r:id="rId3"/>
    <p:sldId id="264" r:id="rId4"/>
    <p:sldId id="265" r:id="rId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5" d="100"/>
          <a:sy n="105" d="100"/>
        </p:scale>
        <p:origin x="798" y="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6A33FD1-BA52-4C95-BA01-B821B9BA0F5E}" type="datetimeFigureOut">
              <a:rPr lang="ru-RU" smtClean="0"/>
              <a:t>04.01.2024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8D8E19B-3BEF-4900-B63B-AE7E8BA4C2E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659479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4E5F64-AD7F-4E6B-B885-672EC14808EC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364468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4E5F64-AD7F-4E6B-B885-672EC14808EC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3429264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4E5F64-AD7F-4E6B-B885-672EC14808EC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174725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4E5F64-AD7F-4E6B-B885-672EC14808EC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020046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67BCC0-D179-4F5C-8281-DDAAD1FB711F}" type="datetimeFigureOut">
              <a:rPr lang="ru-RU" smtClean="0"/>
              <a:t>04.01.2024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49AA09-6623-4191-8478-436F89836F9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235995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67BCC0-D179-4F5C-8281-DDAAD1FB711F}" type="datetimeFigureOut">
              <a:rPr lang="ru-RU" smtClean="0"/>
              <a:t>04.01.2024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49AA09-6623-4191-8478-436F89836F9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396225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67BCC0-D179-4F5C-8281-DDAAD1FB711F}" type="datetimeFigureOut">
              <a:rPr lang="ru-RU" smtClean="0"/>
              <a:t>04.01.2024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49AA09-6623-4191-8478-436F89836F9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862766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67BCC0-D179-4F5C-8281-DDAAD1FB711F}" type="datetimeFigureOut">
              <a:rPr lang="ru-RU" smtClean="0"/>
              <a:t>04.01.2024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49AA09-6623-4191-8478-436F89836F9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288481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67BCC0-D179-4F5C-8281-DDAAD1FB711F}" type="datetimeFigureOut">
              <a:rPr lang="ru-RU" smtClean="0"/>
              <a:t>04.01.2024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49AA09-6623-4191-8478-436F89836F9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341269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67BCC0-D179-4F5C-8281-DDAAD1FB711F}" type="datetimeFigureOut">
              <a:rPr lang="ru-RU" smtClean="0"/>
              <a:t>04.01.2024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49AA09-6623-4191-8478-436F89836F9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204356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67BCC0-D179-4F5C-8281-DDAAD1FB711F}" type="datetimeFigureOut">
              <a:rPr lang="ru-RU" smtClean="0"/>
              <a:t>04.01.2024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49AA09-6623-4191-8478-436F89836F9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409894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67BCC0-D179-4F5C-8281-DDAAD1FB711F}" type="datetimeFigureOut">
              <a:rPr lang="ru-RU" smtClean="0"/>
              <a:t>04.01.2024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49AA09-6623-4191-8478-436F89836F9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77680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67BCC0-D179-4F5C-8281-DDAAD1FB711F}" type="datetimeFigureOut">
              <a:rPr lang="ru-RU" smtClean="0"/>
              <a:t>04.01.2024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49AA09-6623-4191-8478-436F89836F9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18389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67BCC0-D179-4F5C-8281-DDAAD1FB711F}" type="datetimeFigureOut">
              <a:rPr lang="ru-RU" smtClean="0"/>
              <a:t>04.01.2024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49AA09-6623-4191-8478-436F89836F9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3482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67BCC0-D179-4F5C-8281-DDAAD1FB711F}" type="datetimeFigureOut">
              <a:rPr lang="ru-RU" smtClean="0"/>
              <a:t>04.01.2024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49AA09-6623-4191-8478-436F89836F9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599042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67BCC0-D179-4F5C-8281-DDAAD1FB711F}" type="datetimeFigureOut">
              <a:rPr lang="ru-RU" smtClean="0"/>
              <a:t>04.01.2024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49AA09-6623-4191-8478-436F89836F9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5312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1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3ACC0412-3724-4DE4-B4C9-FE99B923FC2D}"/>
              </a:ext>
            </a:extLst>
          </p:cNvPr>
          <p:cNvSpPr txBox="1"/>
          <p:nvPr/>
        </p:nvSpPr>
        <p:spPr>
          <a:xfrm>
            <a:off x="1" y="-11"/>
            <a:ext cx="12192000" cy="338554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ru-RU" sz="1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Состав</a:t>
            </a:r>
            <a:r>
              <a:rPr lang="en-US" sz="1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Общественного совета по делам государственной службы</a:t>
            </a:r>
          </a:p>
        </p:txBody>
      </p:sp>
      <p:cxnSp>
        <p:nvCxnSpPr>
          <p:cNvPr id="10" name="Прямая соединительная линия 9">
            <a:extLst>
              <a:ext uri="{FF2B5EF4-FFF2-40B4-BE49-F238E27FC236}">
                <a16:creationId xmlns:a16="http://schemas.microsoft.com/office/drawing/2014/main" id="{DE5854FE-6F87-4C84-BD72-683803047E37}"/>
              </a:ext>
            </a:extLst>
          </p:cNvPr>
          <p:cNvCxnSpPr/>
          <p:nvPr/>
        </p:nvCxnSpPr>
        <p:spPr>
          <a:xfrm>
            <a:off x="2730171" y="340538"/>
            <a:ext cx="5911702" cy="0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Прямоугольник 1"/>
          <p:cNvSpPr/>
          <p:nvPr/>
        </p:nvSpPr>
        <p:spPr>
          <a:xfrm>
            <a:off x="2751233" y="521598"/>
            <a:ext cx="5869578" cy="20726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2847028" y="608687"/>
            <a:ext cx="1628503" cy="162850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фото 3х4</a:t>
            </a:r>
            <a:endParaRPr lang="ru-RU" sz="16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4545198" y="1083465"/>
            <a:ext cx="4296877" cy="137506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Председатель Общественного совета</a:t>
            </a:r>
            <a:r>
              <a:rPr lang="en-US" sz="1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/>
            <a:r>
              <a:rPr lang="ru-RU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 вопросам государственной службы, Член Национальной комиссии по делам женщин и семейно-демографической политике при Президенте РК, Генеральный директор «</a:t>
            </a:r>
            <a:r>
              <a:rPr lang="ru-RU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Academy</a:t>
            </a:r>
            <a:r>
              <a:rPr lang="ru-RU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ru-RU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labour</a:t>
            </a:r>
            <a:r>
              <a:rPr lang="ru-RU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relations</a:t>
            </a:r>
            <a:r>
              <a:rPr lang="ru-RU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», доктор </a:t>
            </a:r>
            <a:r>
              <a:rPr lang="ru-RU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PhD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endParaRPr lang="ru-RU" sz="1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endParaRPr lang="ru-RU" sz="1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4614868" y="559651"/>
            <a:ext cx="4005943" cy="3831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АГИБАЕВА</a:t>
            </a:r>
            <a:r>
              <a:rPr lang="ru-RU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/>
            <a:r>
              <a:rPr lang="ru-RU" sz="1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Бибигуль</a:t>
            </a:r>
            <a:r>
              <a:rPr lang="ru-RU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Шакирбаевна</a:t>
            </a:r>
            <a:endParaRPr lang="ru-RU" sz="16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7" name="Прямоугольник 36"/>
          <p:cNvSpPr/>
          <p:nvPr/>
        </p:nvSpPr>
        <p:spPr>
          <a:xfrm>
            <a:off x="1218525" y="2745559"/>
            <a:ext cx="1628503" cy="162850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фото 3х4</a:t>
            </a:r>
            <a:endParaRPr lang="ru-RU" sz="16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8" name="Прямоугольник 37"/>
          <p:cNvSpPr/>
          <p:nvPr/>
        </p:nvSpPr>
        <p:spPr>
          <a:xfrm>
            <a:off x="113208" y="4826903"/>
            <a:ext cx="3796941" cy="186998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just"/>
            <a:r>
              <a:rPr lang="ru-RU" sz="1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Член Общественного совета по вопросам государственной службы, Председатель Комитета по вопросам </a:t>
            </a:r>
            <a:r>
              <a:rPr lang="ru-RU" sz="1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дебюрократизации</a:t>
            </a:r>
            <a:r>
              <a:rPr lang="ru-RU" sz="1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и формирования сервисной модели госслужбы общественного совета, Председатель координационного совета Ассоциации HR-менеджеров Республики Казахстан</a:t>
            </a:r>
          </a:p>
        </p:txBody>
      </p:sp>
      <p:sp>
        <p:nvSpPr>
          <p:cNvPr id="39" name="Прямоугольник 38"/>
          <p:cNvSpPr/>
          <p:nvPr/>
        </p:nvSpPr>
        <p:spPr>
          <a:xfrm>
            <a:off x="113209" y="4309031"/>
            <a:ext cx="3796941" cy="44820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РАИСОВА</a:t>
            </a:r>
            <a:r>
              <a:rPr lang="ru-RU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16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1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Гульмира</a:t>
            </a:r>
            <a:r>
              <a:rPr lang="ru-RU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Болатовна</a:t>
            </a:r>
            <a:endParaRPr lang="ru-RU" sz="16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0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96828" y="2751237"/>
            <a:ext cx="1229701" cy="14951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2" name="Прямоугольник 41"/>
          <p:cNvSpPr/>
          <p:nvPr/>
        </p:nvSpPr>
        <p:spPr>
          <a:xfrm>
            <a:off x="5125202" y="2744387"/>
            <a:ext cx="1492637" cy="156464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фото 3х4</a:t>
            </a:r>
            <a:endParaRPr lang="ru-RU" sz="16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3" name="Прямоугольник 42"/>
          <p:cNvSpPr/>
          <p:nvPr/>
        </p:nvSpPr>
        <p:spPr>
          <a:xfrm>
            <a:off x="4193385" y="4826903"/>
            <a:ext cx="3796941" cy="186998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just"/>
            <a:r>
              <a:rPr lang="ru-RU" sz="1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Член Общественного совета по вопросам государственной службы, Председатель Комитета по вопросам госслужбы и обеспечения гарантий госслужащих общественного совета, Председатель </a:t>
            </a:r>
            <a:r>
              <a:rPr lang="ru-RU" sz="1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Астанинского</a:t>
            </a:r>
            <a:r>
              <a:rPr lang="ru-RU" sz="1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городского филиала Союза юристов Казахстана</a:t>
            </a:r>
          </a:p>
        </p:txBody>
      </p:sp>
      <p:sp>
        <p:nvSpPr>
          <p:cNvPr id="46" name="Прямоугольник 45"/>
          <p:cNvSpPr/>
          <p:nvPr/>
        </p:nvSpPr>
        <p:spPr>
          <a:xfrm>
            <a:off x="4193386" y="4309031"/>
            <a:ext cx="3796941" cy="44820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БЕРКАМАЛОВ</a:t>
            </a:r>
          </a:p>
          <a:p>
            <a:pPr algn="ctr"/>
            <a:r>
              <a:rPr lang="ru-RU" sz="1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Серик</a:t>
            </a:r>
            <a:r>
              <a:rPr lang="ru-RU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Нуртазаевич</a:t>
            </a:r>
            <a:endParaRPr lang="ru-RU" sz="16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7" name="Прямоугольник 46"/>
          <p:cNvSpPr/>
          <p:nvPr/>
        </p:nvSpPr>
        <p:spPr>
          <a:xfrm>
            <a:off x="9154525" y="2680528"/>
            <a:ext cx="1628503" cy="162850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фото 3х4</a:t>
            </a:r>
            <a:endParaRPr lang="ru-RU" sz="16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8" name="Прямоугольник 47"/>
          <p:cNvSpPr/>
          <p:nvPr/>
        </p:nvSpPr>
        <p:spPr>
          <a:xfrm>
            <a:off x="8276113" y="4811658"/>
            <a:ext cx="3796941" cy="186998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just"/>
            <a:r>
              <a:rPr lang="ru-RU" sz="1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Член Общественного совета по вопросам государственной службы, Председатель Комитета по вопросам служебной дисциплины, этики и противодействия коррупции общественного совета, Председатель Отраслевого профсоюза работников государственных, банковских учреждений и общественного обслуживания</a:t>
            </a:r>
          </a:p>
        </p:txBody>
      </p:sp>
      <p:sp>
        <p:nvSpPr>
          <p:cNvPr id="49" name="Прямоугольник 48"/>
          <p:cNvSpPr/>
          <p:nvPr/>
        </p:nvSpPr>
        <p:spPr>
          <a:xfrm>
            <a:off x="8276114" y="4309031"/>
            <a:ext cx="3796941" cy="43295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ЖАҚЫПОВ</a:t>
            </a:r>
          </a:p>
          <a:p>
            <a:pPr algn="ctr"/>
            <a:r>
              <a:rPr lang="ru-RU" sz="1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Мирболат</a:t>
            </a:r>
            <a:r>
              <a:rPr lang="ru-RU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Хабиұлы</a:t>
            </a:r>
            <a:endParaRPr lang="ru-RU" sz="16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" name="Рисунок 1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94846" y="2745559"/>
            <a:ext cx="947863" cy="1500783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6285" y="719540"/>
            <a:ext cx="1169988" cy="1517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9871" y="2751237"/>
            <a:ext cx="1169988" cy="14951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35648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3ACC0412-3724-4DE4-B4C9-FE99B923FC2D}"/>
              </a:ext>
            </a:extLst>
          </p:cNvPr>
          <p:cNvSpPr txBox="1"/>
          <p:nvPr/>
        </p:nvSpPr>
        <p:spPr>
          <a:xfrm>
            <a:off x="1" y="-11"/>
            <a:ext cx="12192000" cy="338554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ru-RU" sz="1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Состав</a:t>
            </a:r>
            <a:r>
              <a:rPr lang="en-US" sz="1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Общественного совета по вопросам</a:t>
            </a:r>
            <a:r>
              <a:rPr lang="en-US" sz="1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деятельности органов по делам государственной службы</a:t>
            </a:r>
          </a:p>
        </p:txBody>
      </p:sp>
      <p:cxnSp>
        <p:nvCxnSpPr>
          <p:cNvPr id="10" name="Прямая соединительная линия 9">
            <a:extLst>
              <a:ext uri="{FF2B5EF4-FFF2-40B4-BE49-F238E27FC236}">
                <a16:creationId xmlns:a16="http://schemas.microsoft.com/office/drawing/2014/main" id="{DE5854FE-6F87-4C84-BD72-683803047E37}"/>
              </a:ext>
            </a:extLst>
          </p:cNvPr>
          <p:cNvCxnSpPr/>
          <p:nvPr/>
        </p:nvCxnSpPr>
        <p:spPr>
          <a:xfrm>
            <a:off x="2730171" y="340538"/>
            <a:ext cx="5911702" cy="0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Прямоугольник 1"/>
          <p:cNvSpPr/>
          <p:nvPr/>
        </p:nvSpPr>
        <p:spPr>
          <a:xfrm>
            <a:off x="0" y="755735"/>
            <a:ext cx="5869578" cy="20726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95795" y="842824"/>
            <a:ext cx="1628503" cy="162850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фото 3х4</a:t>
            </a:r>
            <a:endParaRPr lang="ru-RU" sz="16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935687" y="1225996"/>
            <a:ext cx="3750335" cy="136122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13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Председатель Комитета </a:t>
            </a:r>
            <a:r>
              <a:rPr lang="ru-RU" sz="13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 вопросам </a:t>
            </a:r>
            <a:r>
              <a:rPr lang="ru-RU" sz="13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дебюрократизации</a:t>
            </a:r>
            <a:r>
              <a:rPr lang="ru-RU" sz="13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и формирования сервисной модели госслужбы общественного совета, Председатель координационного совета Ассоциации HR-менеджеров Республики Казахстан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1793967" y="755735"/>
            <a:ext cx="4005942" cy="47026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РАИСОВА</a:t>
            </a:r>
            <a:r>
              <a:rPr lang="ru-RU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        </a:t>
            </a:r>
            <a:r>
              <a:rPr lang="ru-RU" sz="1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Гульмира</a:t>
            </a:r>
            <a:r>
              <a:rPr lang="ru-RU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Болатовна</a:t>
            </a:r>
            <a:endParaRPr lang="ru-RU" sz="16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8" name="Прямоугольник 37"/>
          <p:cNvSpPr/>
          <p:nvPr/>
        </p:nvSpPr>
        <p:spPr>
          <a:xfrm>
            <a:off x="113208" y="4974954"/>
            <a:ext cx="3880822" cy="160700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just"/>
            <a:r>
              <a:rPr lang="ru-RU" sz="1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Член Комитета по вопросам </a:t>
            </a:r>
            <a:r>
              <a:rPr lang="ru-RU" sz="1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дебюрократизации</a:t>
            </a:r>
            <a:r>
              <a:rPr lang="ru-RU" sz="1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и формирования сервисной модели госслужбы общественного совета, Директор КГУ «Центра изучения геральдики» Министерства культуры и спорта РК</a:t>
            </a:r>
          </a:p>
        </p:txBody>
      </p:sp>
      <p:sp>
        <p:nvSpPr>
          <p:cNvPr id="39" name="Прямоугольник 38"/>
          <p:cNvSpPr/>
          <p:nvPr/>
        </p:nvSpPr>
        <p:spPr>
          <a:xfrm>
            <a:off x="95795" y="4431755"/>
            <a:ext cx="3898235" cy="47352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БАЯЖУМА </a:t>
            </a:r>
          </a:p>
          <a:p>
            <a:pPr algn="ctr"/>
            <a:r>
              <a:rPr lang="ru-RU" sz="1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Асылбек</a:t>
            </a:r>
            <a:endParaRPr lang="ru-RU" sz="16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0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5195" y="903240"/>
            <a:ext cx="1229701" cy="14951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2" name="Прямоугольник 41"/>
          <p:cNvSpPr/>
          <p:nvPr/>
        </p:nvSpPr>
        <p:spPr>
          <a:xfrm>
            <a:off x="4193385" y="2815045"/>
            <a:ext cx="1628503" cy="162850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3" name="Прямоугольник 42"/>
          <p:cNvSpPr/>
          <p:nvPr/>
        </p:nvSpPr>
        <p:spPr>
          <a:xfrm>
            <a:off x="4193385" y="4974953"/>
            <a:ext cx="3796941" cy="160700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just"/>
            <a:r>
              <a:rPr lang="ru-RU" sz="1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Член Комитета по вопросам </a:t>
            </a:r>
            <a:r>
              <a:rPr lang="ru-RU" sz="1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дебюрократизации</a:t>
            </a:r>
            <a:r>
              <a:rPr lang="ru-RU" sz="1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и формирования сервисной модели госслужбы общественного совета, Директор группы компаний «</a:t>
            </a:r>
            <a:r>
              <a:rPr lang="ru-RU" sz="1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СrepeCafe</a:t>
            </a:r>
            <a:r>
              <a:rPr lang="ru-RU" sz="1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», член Президентского молодежного кадрового резерва </a:t>
            </a:r>
          </a:p>
        </p:txBody>
      </p:sp>
      <p:sp>
        <p:nvSpPr>
          <p:cNvPr id="46" name="Прямоугольник 45"/>
          <p:cNvSpPr/>
          <p:nvPr/>
        </p:nvSpPr>
        <p:spPr>
          <a:xfrm>
            <a:off x="4193387" y="4443548"/>
            <a:ext cx="3796940" cy="46173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ЗАКИЕВ </a:t>
            </a:r>
            <a:r>
              <a:rPr lang="ru-RU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                      </a:t>
            </a:r>
            <a:r>
              <a:rPr lang="ru-RU" sz="1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Адилет</a:t>
            </a:r>
            <a:r>
              <a:rPr lang="ru-RU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Болатұлы</a:t>
            </a:r>
            <a:endParaRPr lang="ru-RU" sz="16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3ACC0412-3724-4DE4-B4C9-FE99B923FC2D}"/>
              </a:ext>
            </a:extLst>
          </p:cNvPr>
          <p:cNvSpPr txBox="1"/>
          <p:nvPr/>
        </p:nvSpPr>
        <p:spPr>
          <a:xfrm>
            <a:off x="-4145" y="338617"/>
            <a:ext cx="12192000" cy="276999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ru-RU" sz="1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Комитет по вопросам </a:t>
            </a:r>
            <a:r>
              <a:rPr lang="ru-RU" sz="1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дебюрократизации</a:t>
            </a:r>
            <a:r>
              <a:rPr lang="ru-RU" sz="1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и формирования сервисной модели госслужбы общественного совета </a:t>
            </a:r>
          </a:p>
        </p:txBody>
      </p:sp>
      <p:sp>
        <p:nvSpPr>
          <p:cNvPr id="22" name="Прямоугольник 21"/>
          <p:cNvSpPr/>
          <p:nvPr/>
        </p:nvSpPr>
        <p:spPr>
          <a:xfrm>
            <a:off x="8212349" y="4963161"/>
            <a:ext cx="3858154" cy="161879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just"/>
            <a:r>
              <a:rPr lang="ru-RU" sz="1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Член Комитета по вопросам </a:t>
            </a:r>
            <a:r>
              <a:rPr lang="ru-RU" sz="1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дебюрократизации</a:t>
            </a:r>
            <a:r>
              <a:rPr lang="ru-RU" sz="1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и формирования сервисной модели госслужбы общественного совета, Директор группы организационно-кадровой работы АО «Национальная компания «KAZAKH INVEST», член Президентского молодежного кадрового резерва </a:t>
            </a:r>
          </a:p>
        </p:txBody>
      </p:sp>
      <p:sp>
        <p:nvSpPr>
          <p:cNvPr id="23" name="Прямоугольник 22"/>
          <p:cNvSpPr/>
          <p:nvPr/>
        </p:nvSpPr>
        <p:spPr>
          <a:xfrm>
            <a:off x="8212348" y="4443548"/>
            <a:ext cx="3858156" cy="44994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КУРМАНОВА</a:t>
            </a:r>
            <a:r>
              <a:rPr lang="ru-RU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              </a:t>
            </a:r>
            <a:r>
              <a:rPr lang="ru-RU" sz="1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Бибигуль</a:t>
            </a:r>
            <a:r>
              <a:rPr lang="ru-RU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Бисенгалиевна</a:t>
            </a:r>
            <a:endParaRPr lang="ru-RU" sz="16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6522720" y="1132116"/>
            <a:ext cx="5547783" cy="126623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1400" u="sng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Комитет </a:t>
            </a:r>
            <a:r>
              <a:rPr lang="ru-RU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осуществляет подготовку материалов по запросам излишних документов при оказании </a:t>
            </a:r>
            <a:r>
              <a:rPr lang="ru-RU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госуслуг</a:t>
            </a:r>
            <a:r>
              <a:rPr lang="ru-RU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; необоснованным отказам; готовности госорганов и организаций к качественному и доступному оказанию услуг и по другим результатам общественного мониторинга.</a:t>
            </a: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4181" y="2803252"/>
            <a:ext cx="1243012" cy="159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6238" y="2863577"/>
            <a:ext cx="1279525" cy="1530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73392" y="2860402"/>
            <a:ext cx="1212850" cy="1536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022076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3ACC0412-3724-4DE4-B4C9-FE99B923FC2D}"/>
              </a:ext>
            </a:extLst>
          </p:cNvPr>
          <p:cNvSpPr txBox="1"/>
          <p:nvPr/>
        </p:nvSpPr>
        <p:spPr>
          <a:xfrm>
            <a:off x="1" y="-11"/>
            <a:ext cx="12192000" cy="338554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ru-RU" sz="1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Состав</a:t>
            </a:r>
            <a:r>
              <a:rPr lang="en-US" sz="1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Общественного совета по вопросам</a:t>
            </a:r>
            <a:r>
              <a:rPr lang="en-US" sz="1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деятельности органов по делам государственной службы</a:t>
            </a:r>
          </a:p>
        </p:txBody>
      </p:sp>
      <p:cxnSp>
        <p:nvCxnSpPr>
          <p:cNvPr id="10" name="Прямая соединительная линия 9">
            <a:extLst>
              <a:ext uri="{FF2B5EF4-FFF2-40B4-BE49-F238E27FC236}">
                <a16:creationId xmlns:a16="http://schemas.microsoft.com/office/drawing/2014/main" id="{DE5854FE-6F87-4C84-BD72-683803047E37}"/>
              </a:ext>
            </a:extLst>
          </p:cNvPr>
          <p:cNvCxnSpPr/>
          <p:nvPr/>
        </p:nvCxnSpPr>
        <p:spPr>
          <a:xfrm>
            <a:off x="2730171" y="340538"/>
            <a:ext cx="5911702" cy="0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Прямоугольник 1"/>
          <p:cNvSpPr/>
          <p:nvPr/>
        </p:nvSpPr>
        <p:spPr>
          <a:xfrm>
            <a:off x="42126" y="812232"/>
            <a:ext cx="5869578" cy="20726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137921" y="899321"/>
            <a:ext cx="1628503" cy="162850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фото 3х4</a:t>
            </a:r>
            <a:endParaRPr lang="ru-RU" sz="16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836091" y="1282493"/>
            <a:ext cx="4005943" cy="14630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13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Председатель Комитета </a:t>
            </a:r>
            <a:r>
              <a:rPr lang="ru-RU" sz="13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 вопросам госслужбы и обеспечения гарантий госслужащих общественного совета, Председатель </a:t>
            </a:r>
            <a:r>
              <a:rPr lang="ru-RU" sz="13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Астанинского</a:t>
            </a:r>
            <a:r>
              <a:rPr lang="ru-RU" sz="13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городского </a:t>
            </a:r>
            <a:r>
              <a:rPr lang="ru-RU" sz="130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филиала Союза юристов Казахстана</a:t>
            </a:r>
            <a:endParaRPr lang="ru-RU" sz="13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1836092" y="899320"/>
            <a:ext cx="4005943" cy="52403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БЕРКАМАЛОВ </a:t>
            </a:r>
          </a:p>
          <a:p>
            <a:pPr algn="ctr"/>
            <a:r>
              <a:rPr lang="ru-RU" sz="1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Серик</a:t>
            </a:r>
            <a:r>
              <a:rPr lang="ru-RU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Нуртазаевич</a:t>
            </a:r>
            <a:endParaRPr lang="ru-RU" sz="16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8" name="Прямоугольник 37"/>
          <p:cNvSpPr/>
          <p:nvPr/>
        </p:nvSpPr>
        <p:spPr>
          <a:xfrm>
            <a:off x="30892" y="5272718"/>
            <a:ext cx="4058029" cy="142138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just"/>
            <a:r>
              <a:rPr lang="ru-RU" sz="1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Член Комитета по вопросам госслужбы и обеспечения гарантий госслужащих общественного совета, Руководитель и эксперт Национального центра тренинга и организационной психологии</a:t>
            </a:r>
          </a:p>
        </p:txBody>
      </p:sp>
      <p:sp>
        <p:nvSpPr>
          <p:cNvPr id="39" name="Прямоугольник 38"/>
          <p:cNvSpPr/>
          <p:nvPr/>
        </p:nvSpPr>
        <p:spPr>
          <a:xfrm>
            <a:off x="30893" y="4751884"/>
            <a:ext cx="4058028" cy="46935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sz="1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МҰСТАФИН </a:t>
            </a:r>
            <a:endParaRPr lang="en-US" sz="16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kk-KZ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Ерлан Сейткенович</a:t>
            </a:r>
            <a:endParaRPr lang="ru-RU" sz="16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3" name="Прямоугольник 42"/>
          <p:cNvSpPr/>
          <p:nvPr/>
        </p:nvSpPr>
        <p:spPr>
          <a:xfrm>
            <a:off x="4252825" y="5272718"/>
            <a:ext cx="3812874" cy="142138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just"/>
            <a:r>
              <a:rPr lang="ru-RU" sz="1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Член Комитета по вопросам госслужбы и обеспечения гарантий госслужащих общественного совета, Депутат Мажилиса Парламента РК</a:t>
            </a:r>
          </a:p>
        </p:txBody>
      </p:sp>
      <p:sp>
        <p:nvSpPr>
          <p:cNvPr id="46" name="Прямоугольник 45"/>
          <p:cNvSpPr/>
          <p:nvPr/>
        </p:nvSpPr>
        <p:spPr>
          <a:xfrm>
            <a:off x="4252824" y="4751885"/>
            <a:ext cx="3812874" cy="46487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kk-KZ" sz="1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ӘБІЛ</a:t>
            </a:r>
            <a:endParaRPr lang="en-US" sz="16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1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Еркін</a:t>
            </a:r>
            <a:r>
              <a:rPr lang="ru-RU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Аманжолұлы</a:t>
            </a:r>
            <a:endParaRPr lang="ru-RU" sz="16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3ACC0412-3724-4DE4-B4C9-FE99B923FC2D}"/>
              </a:ext>
            </a:extLst>
          </p:cNvPr>
          <p:cNvSpPr txBox="1"/>
          <p:nvPr/>
        </p:nvSpPr>
        <p:spPr>
          <a:xfrm>
            <a:off x="-4145" y="338617"/>
            <a:ext cx="12192000" cy="276999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ru-RU" sz="1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Комитет по вопросам государственной службы и обеспечения гарантий госслужащих </a:t>
            </a:r>
          </a:p>
        </p:txBody>
      </p:sp>
      <p:sp>
        <p:nvSpPr>
          <p:cNvPr id="25" name="Прямоугольник 24"/>
          <p:cNvSpPr/>
          <p:nvPr/>
        </p:nvSpPr>
        <p:spPr>
          <a:xfrm>
            <a:off x="8255479" y="5268237"/>
            <a:ext cx="3889765" cy="142586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just"/>
            <a:r>
              <a:rPr lang="ru-RU" sz="1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Член Комитета по вопросам госслужбы и обеспечения гарантий госслужащих общественного совета, Директор Департамента прохождения государственной службы Агентства РК по делам государственной службы</a:t>
            </a:r>
          </a:p>
        </p:txBody>
      </p:sp>
      <p:sp>
        <p:nvSpPr>
          <p:cNvPr id="26" name="Прямоугольник 25"/>
          <p:cNvSpPr/>
          <p:nvPr/>
        </p:nvSpPr>
        <p:spPr>
          <a:xfrm>
            <a:off x="8255479" y="4751885"/>
            <a:ext cx="3889766" cy="46487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sz="1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АЙТАҚЫН</a:t>
            </a:r>
            <a:r>
              <a:rPr lang="kk-KZ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            </a:t>
            </a:r>
            <a:endParaRPr lang="en-US" sz="16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kk-KZ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Қуандық Сәрсембайұлы</a:t>
            </a:r>
            <a:endParaRPr lang="ru-RU" sz="16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6522720" y="1067202"/>
            <a:ext cx="5547783" cy="148484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Комитет осуществляет подготовку материалов по результатам тестирования; собеседования; командного перевода, оплаты командировочных расходов и требований по командировкам; предоставления отпусков, а также соблюдения мер социальной защиты при ликвидации, реорганизации и другого общественного мониторинга.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695" y="1076849"/>
            <a:ext cx="1169988" cy="1450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1482" y="3243759"/>
            <a:ext cx="1189038" cy="1474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F539B092-8F8F-D943-B482-6ED83C731C3D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5306" t="-780" r="40737" b="780"/>
          <a:stretch/>
        </p:blipFill>
        <p:spPr>
          <a:xfrm>
            <a:off x="1459009" y="3267754"/>
            <a:ext cx="1201793" cy="1458390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36CF10CD-2E27-A7C4-7E4A-AC47216C0F0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531200" y="3243078"/>
            <a:ext cx="1189038" cy="1457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3005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3ACC0412-3724-4DE4-B4C9-FE99B923FC2D}"/>
              </a:ext>
            </a:extLst>
          </p:cNvPr>
          <p:cNvSpPr txBox="1"/>
          <p:nvPr/>
        </p:nvSpPr>
        <p:spPr>
          <a:xfrm>
            <a:off x="1" y="-11"/>
            <a:ext cx="12192000" cy="338554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ru-RU" sz="1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Состав</a:t>
            </a:r>
            <a:r>
              <a:rPr lang="en-US" sz="1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Общественного совета по вопросам</a:t>
            </a:r>
            <a:r>
              <a:rPr lang="en-US" sz="1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деятельности органов по делам государственной службы</a:t>
            </a:r>
          </a:p>
        </p:txBody>
      </p:sp>
      <p:cxnSp>
        <p:nvCxnSpPr>
          <p:cNvPr id="10" name="Прямая соединительная линия 9">
            <a:extLst>
              <a:ext uri="{FF2B5EF4-FFF2-40B4-BE49-F238E27FC236}">
                <a16:creationId xmlns:a16="http://schemas.microsoft.com/office/drawing/2014/main" id="{DE5854FE-6F87-4C84-BD72-683803047E37}"/>
              </a:ext>
            </a:extLst>
          </p:cNvPr>
          <p:cNvCxnSpPr/>
          <p:nvPr/>
        </p:nvCxnSpPr>
        <p:spPr>
          <a:xfrm>
            <a:off x="2730171" y="340538"/>
            <a:ext cx="5911702" cy="0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Прямоугольник 1"/>
          <p:cNvSpPr/>
          <p:nvPr/>
        </p:nvSpPr>
        <p:spPr>
          <a:xfrm>
            <a:off x="-47690" y="739842"/>
            <a:ext cx="5869578" cy="20726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48105" y="826931"/>
            <a:ext cx="1628503" cy="162850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фото 3х4</a:t>
            </a:r>
            <a:endParaRPr lang="ru-RU" sz="16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741712" y="1210103"/>
            <a:ext cx="4005943" cy="13433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13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Председатель Комитета </a:t>
            </a:r>
            <a:r>
              <a:rPr lang="ru-RU" sz="13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 вопросам служебной дисциплины, этики и противодействия коррупции общественного совета, Председатель Отраслевого профсоюза работников государственных, банковских учреждений и общественного обслуживания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1746276" y="826931"/>
            <a:ext cx="4005943" cy="3831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ЖАҚЫПОВ</a:t>
            </a:r>
            <a:r>
              <a:rPr lang="ru-RU" sz="160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Мирболат</a:t>
            </a:r>
            <a:r>
              <a:rPr lang="ru-RU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Хабиұлы</a:t>
            </a:r>
            <a:endParaRPr lang="ru-RU" sz="16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8" name="Прямоугольник 37"/>
          <p:cNvSpPr/>
          <p:nvPr/>
        </p:nvSpPr>
        <p:spPr>
          <a:xfrm>
            <a:off x="113207" y="4974953"/>
            <a:ext cx="2854280" cy="167601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just"/>
            <a:r>
              <a:rPr lang="ru-RU" sz="1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Член Комитета по вопросам служебной дисциплины, этики и противодействия коррупции общественного совета, Ректор Академии государственного управления при Президенте РК </a:t>
            </a:r>
          </a:p>
        </p:txBody>
      </p:sp>
      <p:sp>
        <p:nvSpPr>
          <p:cNvPr id="39" name="Прямоугольник 38"/>
          <p:cNvSpPr/>
          <p:nvPr/>
        </p:nvSpPr>
        <p:spPr>
          <a:xfrm>
            <a:off x="113209" y="4443548"/>
            <a:ext cx="2854278" cy="46173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sz="1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ӘБІЛ</a:t>
            </a:r>
            <a:r>
              <a:rPr lang="ru-RU" sz="1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/>
            <a:r>
              <a:rPr lang="ru-RU" sz="1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Ерлан</a:t>
            </a:r>
            <a:r>
              <a:rPr lang="ru-RU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Қуанышұлы</a:t>
            </a:r>
            <a:endParaRPr lang="ru-RU" sz="16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3" name="Прямоугольник 42"/>
          <p:cNvSpPr/>
          <p:nvPr/>
        </p:nvSpPr>
        <p:spPr>
          <a:xfrm>
            <a:off x="6096001" y="4974953"/>
            <a:ext cx="3065253" cy="164743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just"/>
            <a:r>
              <a:rPr lang="ru-RU" sz="1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Член Комитета по вопросам служебной дисциплины, этики и противодействия коррупции общественного совета, Директор консалтинговой компании «STAFF </a:t>
            </a:r>
            <a:r>
              <a:rPr lang="ru-RU" sz="1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lang="ru-RU" sz="1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ADVICE» </a:t>
            </a:r>
          </a:p>
        </p:txBody>
      </p:sp>
      <p:sp>
        <p:nvSpPr>
          <p:cNvPr id="46" name="Прямоугольник 45"/>
          <p:cNvSpPr/>
          <p:nvPr/>
        </p:nvSpPr>
        <p:spPr>
          <a:xfrm>
            <a:off x="6096001" y="4434269"/>
            <a:ext cx="3065253" cy="46173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sz="1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КОЖАТАЕВА</a:t>
            </a:r>
            <a:r>
              <a:rPr lang="kk-KZ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</a:t>
            </a:r>
          </a:p>
          <a:p>
            <a:pPr algn="ctr"/>
            <a:r>
              <a:rPr lang="kk-KZ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Аяжан Амангельдиновна</a:t>
            </a:r>
            <a:endParaRPr lang="ru-RU" sz="16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8" name="Прямоугольник 47"/>
          <p:cNvSpPr/>
          <p:nvPr/>
        </p:nvSpPr>
        <p:spPr>
          <a:xfrm>
            <a:off x="9230264" y="4946373"/>
            <a:ext cx="2842791" cy="167761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just"/>
            <a:r>
              <a:rPr lang="ru-RU" sz="1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Член Комитета по вопросам служебной дисциплины, этики и противодействия коррупции общественного совета, Управляющий директор </a:t>
            </a:r>
            <a:r>
              <a:rPr lang="ru-RU" sz="1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медиахолдинга</a:t>
            </a:r>
            <a:r>
              <a:rPr lang="ru-RU" sz="1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«</a:t>
            </a:r>
            <a:r>
              <a:rPr lang="ru-RU" sz="1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Казконтент</a:t>
            </a:r>
            <a:r>
              <a:rPr lang="ru-RU" sz="1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» </a:t>
            </a:r>
          </a:p>
        </p:txBody>
      </p:sp>
      <p:sp>
        <p:nvSpPr>
          <p:cNvPr id="49" name="Прямоугольник 48"/>
          <p:cNvSpPr/>
          <p:nvPr/>
        </p:nvSpPr>
        <p:spPr>
          <a:xfrm>
            <a:off x="9230264" y="4434269"/>
            <a:ext cx="2842791" cy="46941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sz="1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САДЫК</a:t>
            </a:r>
            <a:r>
              <a:rPr lang="kk-KZ" sz="15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</a:t>
            </a:r>
          </a:p>
          <a:p>
            <a:pPr algn="ctr"/>
            <a:r>
              <a:rPr lang="kk-KZ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Махат Кәбірұлы</a:t>
            </a:r>
            <a:endParaRPr lang="ru-RU" sz="1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3ACC0412-3724-4DE4-B4C9-FE99B923FC2D}"/>
              </a:ext>
            </a:extLst>
          </p:cNvPr>
          <p:cNvSpPr txBox="1"/>
          <p:nvPr/>
        </p:nvSpPr>
        <p:spPr>
          <a:xfrm>
            <a:off x="-4145" y="338617"/>
            <a:ext cx="12192000" cy="276999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ru-RU" sz="1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Комитет по вопросам служебной дисциплины, этики и противодействия коррупции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424" y="890790"/>
            <a:ext cx="947863" cy="1500783"/>
          </a:xfrm>
          <a:prstGeom prst="rect">
            <a:avLst/>
          </a:prstGeom>
        </p:spPr>
      </p:pic>
      <p:sp>
        <p:nvSpPr>
          <p:cNvPr id="23" name="Прямоугольник 22"/>
          <p:cNvSpPr/>
          <p:nvPr/>
        </p:nvSpPr>
        <p:spPr>
          <a:xfrm>
            <a:off x="6522720" y="826931"/>
            <a:ext cx="5547783" cy="191588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1400" b="1" i="1" u="sng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Комитет</a:t>
            </a:r>
            <a:r>
              <a:rPr lang="ru-RU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осуществляет подготовку материалов по соблюдению требований по передаче в доверительное управление и отсутствию конфликта интересов; совершению госслужащими административных и уголовных правонарушений; мониторингу СМИ и социальных сетей по наличию негативной информации в отношении госслужащих; фактам дисциплинарной практики и досрочного снятия дисциплинарных взысканий и по другим результатам Общественного мониторинга.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345" y="2863327"/>
            <a:ext cx="1292225" cy="1543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3113" y="2914127"/>
            <a:ext cx="1127125" cy="1481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78408" y="2888727"/>
            <a:ext cx="1212850" cy="1506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789" r="13629"/>
          <a:stretch/>
        </p:blipFill>
        <p:spPr>
          <a:xfrm>
            <a:off x="3875926" y="2877815"/>
            <a:ext cx="1331762" cy="1528562"/>
          </a:xfrm>
          <a:prstGeom prst="rect">
            <a:avLst/>
          </a:prstGeom>
        </p:spPr>
      </p:pic>
      <p:sp>
        <p:nvSpPr>
          <p:cNvPr id="22" name="Прямоугольник 21"/>
          <p:cNvSpPr/>
          <p:nvPr/>
        </p:nvSpPr>
        <p:spPr>
          <a:xfrm>
            <a:off x="3062377" y="4442895"/>
            <a:ext cx="2958861" cy="46173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sz="1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ОЙШЫБАЕВА </a:t>
            </a:r>
            <a:r>
              <a:rPr lang="kk-KZ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</a:t>
            </a:r>
          </a:p>
          <a:p>
            <a:pPr algn="ctr"/>
            <a:r>
              <a:rPr lang="kk-KZ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Жаннат Бақтығұлқызы</a:t>
            </a:r>
            <a:endParaRPr lang="ru-RU" sz="16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3062377" y="4974953"/>
            <a:ext cx="2958861" cy="167601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just"/>
            <a:r>
              <a:rPr lang="ru-RU" sz="1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Член Комитета по вопросам служебной дисциплины, этики и противодействия коррупции общественного совета, Главный редактор газеты «Литер» </a:t>
            </a:r>
          </a:p>
        </p:txBody>
      </p:sp>
    </p:spTree>
    <p:extLst>
      <p:ext uri="{BB962C8B-B14F-4D97-AF65-F5344CB8AC3E}">
        <p14:creationId xmlns:p14="http://schemas.microsoft.com/office/powerpoint/2010/main" val="3013361463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682</TotalTime>
  <Words>670</Words>
  <Application>Microsoft Office PowerPoint</Application>
  <PresentationFormat>Широкоэкранный</PresentationFormat>
  <Paragraphs>70</Paragraphs>
  <Slides>4</Slides>
  <Notes>4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8" baseType="lpstr">
      <vt:lpstr>Arial</vt:lpstr>
      <vt:lpstr>Calibri</vt:lpstr>
      <vt:lpstr>Calibri Light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Губайдуллаев Мейрман</dc:creator>
  <cp:lastModifiedBy>Жазира Кабижанова</cp:lastModifiedBy>
  <cp:revision>169</cp:revision>
  <dcterms:created xsi:type="dcterms:W3CDTF">2022-04-23T08:25:08Z</dcterms:created>
  <dcterms:modified xsi:type="dcterms:W3CDTF">2024-01-04T10:19:14Z</dcterms:modified>
</cp:coreProperties>
</file>