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90" r:id="rId3"/>
    <p:sldId id="304" r:id="rId4"/>
    <p:sldId id="305" r:id="rId5"/>
    <p:sldId id="296" r:id="rId6"/>
    <p:sldId id="293" r:id="rId7"/>
    <p:sldId id="300" r:id="rId8"/>
    <p:sldId id="291" r:id="rId9"/>
    <p:sldId id="294" r:id="rId10"/>
    <p:sldId id="295" r:id="rId11"/>
    <p:sldId id="297" r:id="rId12"/>
    <p:sldId id="299" r:id="rId13"/>
    <p:sldId id="298" r:id="rId14"/>
    <p:sldId id="301" r:id="rId15"/>
    <p:sldId id="302" r:id="rId16"/>
    <p:sldId id="30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20.12.2022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20.12.2022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7166"/>
            <a:ext cx="7406640" cy="2000264"/>
          </a:xfrm>
        </p:spPr>
        <p:txBody>
          <a:bodyPr>
            <a:noAutofit/>
          </a:bodyPr>
          <a:lstStyle/>
          <a:p>
            <a:pPr algn="ct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3600" b="1" dirty="0" smtClean="0">
                <a:latin typeface="Times New Roman" pitchFamily="18" charset="0"/>
                <a:cs typeface="Times New Roman" pitchFamily="18" charset="0"/>
              </a:rPr>
              <a:t/>
            </a:r>
            <a:br>
              <a:rPr lang="ru-RU" sz="3600" b="1" dirty="0" smtClean="0">
                <a:latin typeface="Times New Roman" pitchFamily="18" charset="0"/>
                <a:cs typeface="Times New Roman" pitchFamily="18" charset="0"/>
              </a:rPr>
            </a:br>
            <a:r>
              <a:rPr lang="ru-RU" sz="2800" b="1" dirty="0" err="1" smtClean="0">
                <a:latin typeface="Times New Roman" pitchFamily="18" charset="0"/>
                <a:cs typeface="Times New Roman" pitchFamily="18" charset="0"/>
              </a:rPr>
              <a:t>Алтынсарин</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ауданының Қоғамдық кеңесі</a:t>
            </a: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Общественный совет </a:t>
            </a:r>
            <a:r>
              <a:rPr lang="ru-RU" sz="2800" b="1" dirty="0" err="1" smtClean="0">
                <a:latin typeface="Times New Roman" pitchFamily="18" charset="0"/>
                <a:cs typeface="Times New Roman" pitchFamily="18" charset="0"/>
              </a:rPr>
              <a:t>Алтынсаринского</a:t>
            </a:r>
            <a:r>
              <a:rPr lang="ru-RU" sz="2800" b="1" dirty="0" smtClean="0">
                <a:latin typeface="Times New Roman" pitchFamily="18" charset="0"/>
                <a:cs typeface="Times New Roman" pitchFamily="18" charset="0"/>
              </a:rPr>
              <a:t> района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142976" y="2571744"/>
            <a:ext cx="7696224" cy="3357586"/>
          </a:xfrm>
        </p:spPr>
        <p:txBody>
          <a:bodyPr>
            <a:normAutofit fontScale="77500" lnSpcReduction="20000"/>
          </a:bodyPr>
          <a:lstStyle/>
          <a:p>
            <a:pPr algn="ctr"/>
            <a:r>
              <a:rPr lang="kk-KZ" sz="2900" b="1" dirty="0" smtClean="0">
                <a:solidFill>
                  <a:schemeClr val="tx1"/>
                </a:solidFill>
                <a:latin typeface="Times New Roman" pitchFamily="18" charset="0"/>
                <a:cs typeface="Times New Roman" pitchFamily="18" charset="0"/>
              </a:rPr>
              <a:t>Алтынсарин аудандық Қоғамдық кеңесінің 2022 жылғы </a:t>
            </a:r>
            <a:endParaRPr lang="ru-RU" sz="2900" dirty="0" smtClean="0">
              <a:solidFill>
                <a:schemeClr val="tx1"/>
              </a:solidFill>
              <a:latin typeface="Times New Roman" pitchFamily="18" charset="0"/>
              <a:cs typeface="Times New Roman" pitchFamily="18" charset="0"/>
            </a:endParaRPr>
          </a:p>
          <a:p>
            <a:pPr algn="ctr"/>
            <a:r>
              <a:rPr lang="kk-KZ" sz="2900" b="1" dirty="0" smtClean="0">
                <a:solidFill>
                  <a:schemeClr val="tx1"/>
                </a:solidFill>
                <a:latin typeface="Times New Roman" pitchFamily="18" charset="0"/>
                <a:cs typeface="Times New Roman" pitchFamily="18" charset="0"/>
              </a:rPr>
              <a:t>атқарылған жұмысы туралы</a:t>
            </a:r>
            <a:endParaRPr lang="ru-RU" sz="2900" dirty="0" smtClean="0">
              <a:solidFill>
                <a:schemeClr val="tx1"/>
              </a:solidFill>
              <a:latin typeface="Times New Roman" pitchFamily="18" charset="0"/>
              <a:cs typeface="Times New Roman" pitchFamily="18" charset="0"/>
            </a:endParaRPr>
          </a:p>
          <a:p>
            <a:pPr algn="ctr"/>
            <a:r>
              <a:rPr lang="kk-KZ" sz="2900" b="1" dirty="0" smtClean="0">
                <a:solidFill>
                  <a:schemeClr val="tx1"/>
                </a:solidFill>
                <a:latin typeface="Times New Roman" pitchFamily="18" charset="0"/>
                <a:cs typeface="Times New Roman" pitchFamily="18" charset="0"/>
              </a:rPr>
              <a:t> есебі.</a:t>
            </a:r>
            <a:r>
              <a:rPr lang="kk-KZ" sz="2900" b="1" dirty="0" smtClean="0"/>
              <a:t> </a:t>
            </a:r>
          </a:p>
          <a:p>
            <a:pPr algn="ctr"/>
            <a:endParaRPr lang="kk-KZ" sz="2900" b="1" dirty="0" smtClean="0"/>
          </a:p>
          <a:p>
            <a:pPr algn="ctr"/>
            <a:r>
              <a:rPr lang="kk-KZ" sz="2900" b="1" dirty="0" smtClean="0">
                <a:solidFill>
                  <a:schemeClr val="tx1"/>
                </a:solidFill>
                <a:latin typeface="Times New Roman" pitchFamily="18" charset="0"/>
                <a:cs typeface="Times New Roman" pitchFamily="18" charset="0"/>
              </a:rPr>
              <a:t>Отчет</a:t>
            </a:r>
            <a:endParaRPr lang="ru-RU" sz="2900" dirty="0" smtClean="0">
              <a:solidFill>
                <a:schemeClr val="tx1"/>
              </a:solidFill>
              <a:latin typeface="Times New Roman" pitchFamily="18" charset="0"/>
              <a:cs typeface="Times New Roman" pitchFamily="18" charset="0"/>
            </a:endParaRPr>
          </a:p>
          <a:p>
            <a:pPr algn="ctr"/>
            <a:r>
              <a:rPr lang="ru-RU" sz="2900" b="1" dirty="0" smtClean="0">
                <a:solidFill>
                  <a:schemeClr val="tx1"/>
                </a:solidFill>
                <a:latin typeface="Times New Roman" pitchFamily="18" charset="0"/>
                <a:cs typeface="Times New Roman" pitchFamily="18" charset="0"/>
              </a:rPr>
              <a:t>о проделанной работе Общественного совета</a:t>
            </a:r>
            <a:endParaRPr lang="ru-RU" sz="2900" dirty="0" smtClean="0">
              <a:solidFill>
                <a:schemeClr val="tx1"/>
              </a:solidFill>
              <a:latin typeface="Times New Roman" pitchFamily="18" charset="0"/>
              <a:cs typeface="Times New Roman" pitchFamily="18" charset="0"/>
            </a:endParaRPr>
          </a:p>
          <a:p>
            <a:pPr algn="ctr"/>
            <a:r>
              <a:rPr lang="ru-RU" sz="2900" b="1" dirty="0" err="1" smtClean="0">
                <a:solidFill>
                  <a:schemeClr val="tx1"/>
                </a:solidFill>
                <a:latin typeface="Times New Roman" pitchFamily="18" charset="0"/>
                <a:cs typeface="Times New Roman" pitchFamily="18" charset="0"/>
              </a:rPr>
              <a:t>Алтынсаринского</a:t>
            </a:r>
            <a:r>
              <a:rPr lang="ru-RU" sz="2900" b="1" dirty="0" smtClean="0">
                <a:solidFill>
                  <a:schemeClr val="tx1"/>
                </a:solidFill>
                <a:latin typeface="Times New Roman" pitchFamily="18" charset="0"/>
                <a:cs typeface="Times New Roman" pitchFamily="18" charset="0"/>
              </a:rPr>
              <a:t> района</a:t>
            </a:r>
            <a:r>
              <a:rPr lang="kk-KZ" sz="2900" b="1" dirty="0" smtClean="0">
                <a:solidFill>
                  <a:schemeClr val="tx1"/>
                </a:solidFill>
                <a:latin typeface="Times New Roman" pitchFamily="18" charset="0"/>
                <a:cs typeface="Times New Roman" pitchFamily="18" charset="0"/>
              </a:rPr>
              <a:t> за 2022 год</a:t>
            </a:r>
            <a:endParaRPr lang="ru-RU" sz="2900" dirty="0" smtClean="0">
              <a:solidFill>
                <a:schemeClr val="tx1"/>
              </a:solidFill>
              <a:latin typeface="Times New Roman" pitchFamily="18" charset="0"/>
              <a:cs typeface="Times New Roman" pitchFamily="18" charset="0"/>
            </a:endParaRPr>
          </a:p>
          <a:p>
            <a:pPr algn="ctr"/>
            <a:endParaRPr lang="kk-KZ" b="1" dirty="0" smtClean="0">
              <a:solidFill>
                <a:schemeClr val="tx1"/>
              </a:solidFill>
              <a:latin typeface="Times New Roman" pitchFamily="18" charset="0"/>
              <a:cs typeface="Times New Roman" pitchFamily="18" charset="0"/>
            </a:endParaRPr>
          </a:p>
          <a:p>
            <a:pPr algn="ctr"/>
            <a:endParaRPr lang="kk-KZ" b="1" dirty="0" smtClean="0">
              <a:solidFill>
                <a:schemeClr val="tx1"/>
              </a:solidFill>
              <a:latin typeface="Times New Roman" pitchFamily="18" charset="0"/>
              <a:cs typeface="Times New Roman" pitchFamily="18" charset="0"/>
            </a:endParaRPr>
          </a:p>
          <a:p>
            <a:pPr algn="r"/>
            <a:r>
              <a:rPr lang="kk-KZ" b="1" i="1" dirty="0" smtClean="0">
                <a:solidFill>
                  <a:schemeClr val="tx1"/>
                </a:solidFill>
                <a:latin typeface="Times New Roman" pitchFamily="18" charset="0"/>
                <a:cs typeface="Times New Roman" pitchFamily="18" charset="0"/>
              </a:rPr>
              <a:t>ҚК төрағасы Т.Касимов</a:t>
            </a:r>
          </a:p>
          <a:p>
            <a:pPr algn="ctr"/>
            <a:endParaRPr lang="kk-KZ" b="1" dirty="0" smtClean="0">
              <a:solidFill>
                <a:schemeClr val="tx1"/>
              </a:solidFill>
              <a:latin typeface="Times New Roman" pitchFamily="18" charset="0"/>
              <a:cs typeface="Times New Roman" pitchFamily="18" charset="0"/>
            </a:endParaRPr>
          </a:p>
          <a:p>
            <a:pPr algn="ctr"/>
            <a:endParaRPr lang="kk-KZ" b="1" dirty="0" smtClean="0">
              <a:solidFill>
                <a:schemeClr val="tx1"/>
              </a:solidFill>
              <a:latin typeface="Times New Roman" pitchFamily="18" charset="0"/>
              <a:cs typeface="Times New Roman" pitchFamily="18" charset="0"/>
            </a:endParaRPr>
          </a:p>
          <a:p>
            <a:pPr algn="ctr"/>
            <a:endParaRPr lang="ru-RU" dirty="0" smtClean="0">
              <a:solidFill>
                <a:schemeClr val="tx1"/>
              </a:solidFill>
              <a:latin typeface="Times New Roman" pitchFamily="18" charset="0"/>
              <a:cs typeface="Times New Roman" pitchFamily="18" charset="0"/>
            </a:endParaRPr>
          </a:p>
          <a:p>
            <a:pPr algn="ct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User\Desktop\Проведения Недели ОС\ОС фото\WhatsApp Image 2022-08-12 at 10.23.36 (4).jpeg"/>
          <p:cNvPicPr>
            <a:picLocks noGrp="1"/>
          </p:cNvPicPr>
          <p:nvPr>
            <p:ph idx="1"/>
          </p:nvPr>
        </p:nvPicPr>
        <p:blipFill>
          <a:blip r:embed="rId2"/>
          <a:srcRect/>
          <a:stretch>
            <a:fillRect/>
          </a:stretch>
        </p:blipFill>
        <p:spPr bwMode="auto">
          <a:xfrm>
            <a:off x="642910" y="285728"/>
            <a:ext cx="2357454" cy="28575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C:\Users\User\Desktop\Общественный совет\Проведения Недели ОС\ОС фото\WhatsApp Image 2022-08-12 at 10.28.44 (1).jpeg"/>
          <p:cNvPicPr>
            <a:picLocks noChangeAspect="1" noChangeArrowheads="1"/>
          </p:cNvPicPr>
          <p:nvPr/>
        </p:nvPicPr>
        <p:blipFill>
          <a:blip r:embed="rId3"/>
          <a:srcRect/>
          <a:stretch>
            <a:fillRect/>
          </a:stretch>
        </p:blipFill>
        <p:spPr bwMode="auto">
          <a:xfrm>
            <a:off x="3286117" y="214290"/>
            <a:ext cx="2928958" cy="28527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1" name="Picture 3" descr="C:\Users\User\Desktop\Общественный совет\Проведения Недели ОС\ОС фото\WhatsApp Image 2022-08-12 at 10.23.35.jpeg"/>
          <p:cNvPicPr>
            <a:picLocks noChangeAspect="1" noChangeArrowheads="1"/>
          </p:cNvPicPr>
          <p:nvPr/>
        </p:nvPicPr>
        <p:blipFill>
          <a:blip r:embed="rId4"/>
          <a:srcRect/>
          <a:stretch>
            <a:fillRect/>
          </a:stretch>
        </p:blipFill>
        <p:spPr bwMode="auto">
          <a:xfrm>
            <a:off x="857224" y="3357562"/>
            <a:ext cx="3571900" cy="24288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2" name="Picture 4" descr="C:\Users\User\Desktop\Общественный совет\Проведения Недели ОС\ОС фото\WhatsApp Image 2022-08-12 at 10.23.35 (5).jpeg"/>
          <p:cNvPicPr>
            <a:picLocks noChangeAspect="1" noChangeArrowheads="1"/>
          </p:cNvPicPr>
          <p:nvPr/>
        </p:nvPicPr>
        <p:blipFill>
          <a:blip r:embed="rId5"/>
          <a:srcRect/>
          <a:stretch>
            <a:fillRect/>
          </a:stretch>
        </p:blipFill>
        <p:spPr bwMode="auto">
          <a:xfrm>
            <a:off x="5214942" y="3286124"/>
            <a:ext cx="3421086" cy="238601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Рисунок 7" descr="C:\Users\User\Desktop\Общественный совет\Проведения Недели ОС\ОС фото\WhatsApp Image 2022-08-12 at 10.23.36 (1).jpeg"/>
          <p:cNvPicPr/>
          <p:nvPr/>
        </p:nvPicPr>
        <p:blipFill>
          <a:blip r:embed="rId6"/>
          <a:srcRect/>
          <a:stretch>
            <a:fillRect/>
          </a:stretch>
        </p:blipFill>
        <p:spPr bwMode="auto">
          <a:xfrm>
            <a:off x="6357950" y="357166"/>
            <a:ext cx="2588304" cy="266160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214290"/>
            <a:ext cx="7933588" cy="1203348"/>
          </a:xfrm>
        </p:spPr>
        <p:txBody>
          <a:bodyPr>
            <a:noAutofit/>
          </a:bodyPr>
          <a:lstStyle/>
          <a:p>
            <a:r>
              <a:rPr lang="kk-KZ" sz="1800" dirty="0" smtClean="0">
                <a:latin typeface="Times New Roman" pitchFamily="18" charset="0"/>
                <a:cs typeface="Times New Roman" pitchFamily="18" charset="0"/>
              </a:rPr>
              <a:t>Мемлекеттік спорттық және шығармашылық тапсырысты орындау бойынша қызметтер көрсетуге жүргізген мониторинг жұмысы</a:t>
            </a:r>
            <a:br>
              <a:rPr lang="kk-KZ" sz="1800" dirty="0" smtClean="0">
                <a:latin typeface="Times New Roman" pitchFamily="18" charset="0"/>
                <a:cs typeface="Times New Roman" pitchFamily="18" charset="0"/>
              </a:rPr>
            </a:br>
            <a:r>
              <a:rPr lang="kk-KZ" sz="1800" dirty="0" smtClean="0">
                <a:latin typeface="Times New Roman" pitchFamily="18" charset="0"/>
                <a:cs typeface="Times New Roman" pitchFamily="18" charset="0"/>
              </a:rPr>
              <a:t>ЖК “Кусаинов”, бокс- үйірмесі</a:t>
            </a:r>
            <a:r>
              <a:rPr lang="ru-RU" sz="1800" dirty="0" smtClean="0"/>
              <a:t/>
            </a:r>
            <a:br>
              <a:rPr lang="ru-RU" sz="1800" dirty="0" smtClean="0"/>
            </a:br>
            <a:r>
              <a:rPr lang="ru-RU" sz="1800" dirty="0" smtClean="0"/>
              <a:t/>
            </a:r>
            <a:br>
              <a:rPr lang="ru-RU" sz="1800" dirty="0" smtClean="0"/>
            </a:br>
            <a:endParaRPr lang="ru-RU" sz="1800" dirty="0"/>
          </a:p>
        </p:txBody>
      </p:sp>
      <p:pic>
        <p:nvPicPr>
          <p:cNvPr id="4" name="Содержимое 3" descr="C:\Users\User\Desktop\11.jpg"/>
          <p:cNvPicPr>
            <a:picLocks noGrp="1"/>
          </p:cNvPicPr>
          <p:nvPr>
            <p:ph idx="1"/>
          </p:nvPr>
        </p:nvPicPr>
        <p:blipFill>
          <a:blip r:embed="rId2" cstate="print"/>
          <a:srcRect/>
          <a:stretch>
            <a:fillRect/>
          </a:stretch>
        </p:blipFill>
        <p:spPr bwMode="auto">
          <a:xfrm>
            <a:off x="1142976" y="1714488"/>
            <a:ext cx="1922454" cy="2759319"/>
          </a:xfrm>
          <a:prstGeom prst="rect">
            <a:avLst/>
          </a:prstGeom>
          <a:noFill/>
          <a:ln w="9525">
            <a:noFill/>
            <a:miter lim="800000"/>
            <a:headEnd/>
            <a:tailEnd/>
          </a:ln>
        </p:spPr>
      </p:pic>
      <p:pic>
        <p:nvPicPr>
          <p:cNvPr id="5" name="Рисунок 4" descr="C:\Users\User\Desktop\14.jpg"/>
          <p:cNvPicPr/>
          <p:nvPr/>
        </p:nvPicPr>
        <p:blipFill>
          <a:blip r:embed="rId3"/>
          <a:srcRect/>
          <a:stretch>
            <a:fillRect/>
          </a:stretch>
        </p:blipFill>
        <p:spPr bwMode="auto">
          <a:xfrm>
            <a:off x="3571868" y="1500174"/>
            <a:ext cx="2569051" cy="3434235"/>
          </a:xfrm>
          <a:prstGeom prst="rect">
            <a:avLst/>
          </a:prstGeom>
          <a:noFill/>
          <a:ln w="9525">
            <a:noFill/>
            <a:miter lim="800000"/>
            <a:headEnd/>
            <a:tailEnd/>
          </a:ln>
        </p:spPr>
      </p:pic>
      <p:pic>
        <p:nvPicPr>
          <p:cNvPr id="6" name="Рисунок 5" descr="C:\Users\User\Desktop\13.jpg"/>
          <p:cNvPicPr/>
          <p:nvPr/>
        </p:nvPicPr>
        <p:blipFill>
          <a:blip r:embed="rId4"/>
          <a:srcRect/>
          <a:stretch>
            <a:fillRect/>
          </a:stretch>
        </p:blipFill>
        <p:spPr bwMode="auto">
          <a:xfrm>
            <a:off x="6429388" y="1571612"/>
            <a:ext cx="2123150" cy="2945363"/>
          </a:xfrm>
          <a:prstGeom prst="rect">
            <a:avLst/>
          </a:prstGeom>
          <a:noFill/>
          <a:ln w="9525">
            <a:noFill/>
            <a:miter lim="800000"/>
            <a:headEnd/>
            <a:tailEnd/>
          </a:ln>
        </p:spPr>
      </p:pic>
      <p:pic>
        <p:nvPicPr>
          <p:cNvPr id="7" name="Рисунок 6" descr="C:\Users\User\Desktop\12.jpg"/>
          <p:cNvPicPr/>
          <p:nvPr/>
        </p:nvPicPr>
        <p:blipFill>
          <a:blip r:embed="rId5" cstate="print"/>
          <a:srcRect/>
          <a:stretch>
            <a:fillRect/>
          </a:stretch>
        </p:blipFill>
        <p:spPr bwMode="auto">
          <a:xfrm>
            <a:off x="1785918" y="4500570"/>
            <a:ext cx="2213783" cy="200897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39784"/>
          </a:xfrm>
        </p:spPr>
        <p:txBody>
          <a:bodyPr/>
          <a:lstStyle/>
          <a:p>
            <a:r>
              <a:rPr lang="kk-KZ" dirty="0" smtClean="0"/>
              <a:t>Мониторинговая работа</a:t>
            </a:r>
            <a:endParaRPr lang="ru-RU" dirty="0"/>
          </a:p>
        </p:txBody>
      </p:sp>
      <p:sp>
        <p:nvSpPr>
          <p:cNvPr id="3" name="Содержимое 2"/>
          <p:cNvSpPr>
            <a:spLocks noGrp="1"/>
          </p:cNvSpPr>
          <p:nvPr>
            <p:ph idx="1"/>
          </p:nvPr>
        </p:nvSpPr>
        <p:spPr>
          <a:xfrm>
            <a:off x="1000100" y="1214422"/>
            <a:ext cx="7933588" cy="5286412"/>
          </a:xfrm>
        </p:spPr>
        <p:txBody>
          <a:bodyPr>
            <a:noAutofit/>
          </a:bodyPr>
          <a:lstStyle/>
          <a:p>
            <a:pPr algn="just">
              <a:buNone/>
            </a:pPr>
            <a:r>
              <a:rPr lang="kk-KZ" sz="1600" b="1" dirty="0" smtClean="0">
                <a:latin typeface="Times New Roman" pitchFamily="18" charset="0"/>
                <a:cs typeface="Times New Roman" pitchFamily="18" charset="0"/>
              </a:rPr>
              <a:t>Алтынсарин ауданының Қоғамдық кеңесінің мониторинг жұмысы</a:t>
            </a:r>
            <a:endParaRPr lang="ru-RU" sz="1600" b="1" dirty="0" smtClean="0">
              <a:latin typeface="Times New Roman" pitchFamily="18" charset="0"/>
              <a:cs typeface="Times New Roman" pitchFamily="18" charset="0"/>
            </a:endParaRPr>
          </a:p>
          <a:p>
            <a:pPr algn="just">
              <a:buNone/>
            </a:pPr>
            <a:r>
              <a:rPr lang="kk-KZ" sz="1600" dirty="0" smtClean="0">
                <a:latin typeface="Times New Roman" pitchFamily="18" charset="0"/>
                <a:cs typeface="Times New Roman" pitchFamily="18" charset="0"/>
              </a:rPr>
              <a:t>        Алтынсарин ауданы Қоғамдық кеңесінің мониторинг тобының мүшелері «AMANAT» партиясының мүшелерімен бірге сауда орындарында, дәріханаларда және жанармай құю станцияларында болды. Бұл жұмыста азық-түлік бағасының тұрақты өсуі мәселесі көтеріліп, билікті мәселенің шешімдерін іздеу, азық-түлік қауіпсіздігін қамтамасыз етуде, фармация және ЖЖМ саласында тиімді шаралар қабылдау туралы қояды.       </a:t>
            </a:r>
            <a:endParaRPr lang="ru-RU" sz="1600" dirty="0" smtClean="0">
              <a:latin typeface="Times New Roman" pitchFamily="18" charset="0"/>
              <a:cs typeface="Times New Roman" pitchFamily="18" charset="0"/>
            </a:endParaRPr>
          </a:p>
          <a:p>
            <a:pPr algn="just">
              <a:buNone/>
            </a:pPr>
            <a:r>
              <a:rPr lang="kk-KZ" sz="1600" dirty="0" smtClean="0">
                <a:latin typeface="Times New Roman" pitchFamily="18" charset="0"/>
                <a:cs typeface="Times New Roman" pitchFamily="18" charset="0"/>
              </a:rPr>
              <a:t>             Азық-түлік бағасының тұрақты өсу проблемасы әрдайым ауданның Қоғамдық кеңесінің күн тәртібінде болады.</a:t>
            </a:r>
            <a:endParaRPr lang="ru-RU" sz="1600" dirty="0" smtClean="0">
              <a:latin typeface="Times New Roman" pitchFamily="18" charset="0"/>
              <a:cs typeface="Times New Roman" pitchFamily="18" charset="0"/>
            </a:endParaRPr>
          </a:p>
          <a:p>
            <a:pPr algn="just">
              <a:buNone/>
            </a:pPr>
            <a:r>
              <a:rPr lang="kk-KZ"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buNone/>
            </a:pPr>
            <a:r>
              <a:rPr lang="kk-KZ" sz="1600" b="1" dirty="0" smtClean="0">
                <a:latin typeface="Times New Roman" pitchFamily="18" charset="0"/>
                <a:cs typeface="Times New Roman" pitchFamily="18" charset="0"/>
              </a:rPr>
              <a:t>Мониторинговая работа Общественного совета Алтынсаринкого района</a:t>
            </a:r>
            <a:endParaRPr lang="ru-RU" sz="1600" dirty="0" smtClean="0">
              <a:latin typeface="Times New Roman" pitchFamily="18" charset="0"/>
              <a:cs typeface="Times New Roman" pitchFamily="18" charset="0"/>
            </a:endParaRPr>
          </a:p>
          <a:p>
            <a:pPr algn="just">
              <a:buNone/>
            </a:pPr>
            <a:r>
              <a:rPr lang="kk-KZ"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Члены мониторинговой группы Общественного совета </a:t>
            </a:r>
            <a:r>
              <a:rPr lang="ru-RU" sz="1600" dirty="0" err="1" smtClean="0">
                <a:latin typeface="Times New Roman" pitchFamily="18" charset="0"/>
                <a:cs typeface="Times New Roman" pitchFamily="18" charset="0"/>
              </a:rPr>
              <a:t>Алтынсаринского</a:t>
            </a:r>
            <a:r>
              <a:rPr lang="ru-RU" sz="1600" dirty="0" smtClean="0">
                <a:latin typeface="Times New Roman" pitchFamily="18" charset="0"/>
                <a:cs typeface="Times New Roman" pitchFamily="18" charset="0"/>
              </a:rPr>
              <a:t> района совместно с членами партии </a:t>
            </a:r>
            <a:r>
              <a:rPr lang="kk-KZ"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AMANAT</a:t>
            </a:r>
            <a:r>
              <a:rPr lang="kk-KZ"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посетили торговые точки, аптеки и автозаправочные станции. В данной работе поднимается проблема устойчивого роста цен на продукты питания, ставит власти о поиске решений вопроса, принятии эффективных мер в обеспечении продовольственной безопасности, в области фармации и ГСМ. </a:t>
            </a:r>
          </a:p>
          <a:p>
            <a:pPr algn="just">
              <a:buNone/>
            </a:pPr>
            <a:r>
              <a:rPr lang="ru-RU" sz="1600" dirty="0" smtClean="0">
                <a:latin typeface="Times New Roman" pitchFamily="18" charset="0"/>
                <a:cs typeface="Times New Roman" pitchFamily="18" charset="0"/>
              </a:rPr>
              <a:t>        Проблема устойчивого роста цен на продукты питания всегда находится на повестке дня работы Общественного совета района.</a:t>
            </a:r>
          </a:p>
          <a:p>
            <a:endParaRPr lang="ru-RU" sz="16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Users\User\Desktop\Общественный совет\Проведения Недели ОС\монитор\WhatsApp Image 2022-09-16 at 15.35.54.jpeg"/>
          <p:cNvPicPr>
            <a:picLocks noGrp="1"/>
          </p:cNvPicPr>
          <p:nvPr>
            <p:ph idx="1"/>
          </p:nvPr>
        </p:nvPicPr>
        <p:blipFill>
          <a:blip r:embed="rId2"/>
          <a:srcRect/>
          <a:stretch>
            <a:fillRect/>
          </a:stretch>
        </p:blipFill>
        <p:spPr bwMode="auto">
          <a:xfrm>
            <a:off x="3143240" y="500042"/>
            <a:ext cx="3071834" cy="2643206"/>
          </a:xfrm>
          <a:prstGeom prst="rect">
            <a:avLst/>
          </a:prstGeom>
          <a:noFill/>
          <a:ln w="9525">
            <a:noFill/>
            <a:miter lim="800000"/>
            <a:headEnd/>
            <a:tailEnd/>
          </a:ln>
        </p:spPr>
      </p:pic>
      <p:pic>
        <p:nvPicPr>
          <p:cNvPr id="5" name="Рисунок 4" descr="C:\Users\User\Desktop\Общественный совет\Проведения Недели ОС\монитор\WhatsApp Image 2022-09-16 at 15.35.42.jpeg"/>
          <p:cNvPicPr/>
          <p:nvPr/>
        </p:nvPicPr>
        <p:blipFill>
          <a:blip r:embed="rId3" cstate="print"/>
          <a:srcRect/>
          <a:stretch>
            <a:fillRect/>
          </a:stretch>
        </p:blipFill>
        <p:spPr bwMode="auto">
          <a:xfrm>
            <a:off x="5786446" y="285728"/>
            <a:ext cx="3039145" cy="2500330"/>
          </a:xfrm>
          <a:prstGeom prst="rect">
            <a:avLst/>
          </a:prstGeom>
          <a:noFill/>
          <a:ln w="9525">
            <a:noFill/>
            <a:miter lim="800000"/>
            <a:headEnd/>
            <a:tailEnd/>
          </a:ln>
        </p:spPr>
      </p:pic>
      <p:pic>
        <p:nvPicPr>
          <p:cNvPr id="6" name="Рисунок 5" descr="C:\Users\User\Desktop\Общественный совет\Проведения Недели ОС\монитор\WhatsApp Image 2022-09-16 at 15.35.52.jpeg"/>
          <p:cNvPicPr/>
          <p:nvPr/>
        </p:nvPicPr>
        <p:blipFill>
          <a:blip r:embed="rId4"/>
          <a:srcRect/>
          <a:stretch>
            <a:fillRect/>
          </a:stretch>
        </p:blipFill>
        <p:spPr bwMode="auto">
          <a:xfrm>
            <a:off x="357158" y="3429000"/>
            <a:ext cx="3643338" cy="2918530"/>
          </a:xfrm>
          <a:prstGeom prst="rect">
            <a:avLst/>
          </a:prstGeom>
          <a:noFill/>
          <a:ln w="9525">
            <a:noFill/>
            <a:miter lim="800000"/>
            <a:headEnd/>
            <a:tailEnd/>
          </a:ln>
        </p:spPr>
      </p:pic>
      <p:pic>
        <p:nvPicPr>
          <p:cNvPr id="7" name="Рисунок 6" descr="C:\Users\User\Desktop\Общественный совет\Проведения Недели ОС\монитор\WhatsApp Image 2022-09-16 at 15.35.48.jpeg"/>
          <p:cNvPicPr/>
          <p:nvPr/>
        </p:nvPicPr>
        <p:blipFill>
          <a:blip r:embed="rId5" cstate="print"/>
          <a:srcRect/>
          <a:stretch>
            <a:fillRect/>
          </a:stretch>
        </p:blipFill>
        <p:spPr bwMode="auto">
          <a:xfrm>
            <a:off x="3571868" y="3429000"/>
            <a:ext cx="3238097" cy="3017328"/>
          </a:xfrm>
          <a:prstGeom prst="rect">
            <a:avLst/>
          </a:prstGeom>
          <a:noFill/>
          <a:ln w="9525">
            <a:noFill/>
            <a:miter lim="800000"/>
            <a:headEnd/>
            <a:tailEnd/>
          </a:ln>
        </p:spPr>
      </p:pic>
      <p:pic>
        <p:nvPicPr>
          <p:cNvPr id="8" name="Рисунок 7" descr="C:\Users\User\Downloads\WhatsApp Image 2022-08-23 at 16.53.15.jpeg"/>
          <p:cNvPicPr/>
          <p:nvPr/>
        </p:nvPicPr>
        <p:blipFill>
          <a:blip r:embed="rId6"/>
          <a:srcRect/>
          <a:stretch>
            <a:fillRect/>
          </a:stretch>
        </p:blipFill>
        <p:spPr bwMode="auto">
          <a:xfrm>
            <a:off x="428596" y="285728"/>
            <a:ext cx="2582752" cy="2582752"/>
          </a:xfrm>
          <a:prstGeom prst="rect">
            <a:avLst/>
          </a:prstGeom>
          <a:noFill/>
          <a:ln w="9525">
            <a:noFill/>
            <a:miter lim="800000"/>
            <a:headEnd/>
            <a:tailEnd/>
          </a:ln>
        </p:spPr>
      </p:pic>
      <p:pic>
        <p:nvPicPr>
          <p:cNvPr id="9" name="Рисунок 8" descr="C:\Users\User\Downloads\WhatsApp Image 2022-08-23 at 16.53.14.jpeg"/>
          <p:cNvPicPr/>
          <p:nvPr/>
        </p:nvPicPr>
        <p:blipFill>
          <a:blip r:embed="rId7"/>
          <a:srcRect/>
          <a:stretch>
            <a:fillRect/>
          </a:stretch>
        </p:blipFill>
        <p:spPr bwMode="auto">
          <a:xfrm>
            <a:off x="6143636" y="2786058"/>
            <a:ext cx="2508324" cy="250832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74638"/>
            <a:ext cx="8076464" cy="725470"/>
          </a:xfrm>
        </p:spPr>
        <p:txBody>
          <a:bodyPr>
            <a:normAutofit fontScale="90000"/>
          </a:bodyPr>
          <a:lstStyle/>
          <a:p>
            <a:r>
              <a:rPr lang="kk-KZ" dirty="0" smtClean="0"/>
              <a:t>Мониторинговая работа</a:t>
            </a:r>
            <a:endParaRPr lang="ru-RU" dirty="0"/>
          </a:p>
        </p:txBody>
      </p:sp>
      <p:sp>
        <p:nvSpPr>
          <p:cNvPr id="3" name="Содержимое 2"/>
          <p:cNvSpPr>
            <a:spLocks noGrp="1"/>
          </p:cNvSpPr>
          <p:nvPr>
            <p:ph idx="1"/>
          </p:nvPr>
        </p:nvSpPr>
        <p:spPr>
          <a:xfrm>
            <a:off x="428596" y="1214422"/>
            <a:ext cx="8505092" cy="5033978"/>
          </a:xfrm>
        </p:spPr>
        <p:txBody>
          <a:bodyPr>
            <a:noAutofit/>
          </a:bodyPr>
          <a:lstStyle/>
          <a:p>
            <a:pPr>
              <a:buNone/>
            </a:pPr>
            <a:r>
              <a:rPr lang="kk-KZ" sz="1600" dirty="0" smtClean="0">
                <a:latin typeface="Times New Roman" pitchFamily="18" charset="0"/>
                <a:cs typeface="Times New Roman" pitchFamily="18" charset="0"/>
              </a:rPr>
              <a:t> Бүгін Алтынсарин ауданы Қоғамдық кеңесінің төрағасы  Т.С.Қасимов ауданның бірнеше  нысандарына  барып қайтты.  Щербаков ауылындағы жалпы білім беретін мектебінде өтіп жатқан құрылыс жұмыстарын бақылап шықты. Жалпы мектептің құрылысы ағымдағы жылдың қараша айына дейін белгіленген, бірақ  құрылыс жұмысы  баяу жүріп жатқаны белгілі болды, жылу жүйесі орнатылмаған. Силантьевка ауылындағы балаларға арналған футбол аланына барып, жасалған жұмысын көріп шықты. Ауыл әкімімен кездесіп, ауылда жасалып жатқан жұмыстарымен танысып қайтты. </a:t>
            </a:r>
            <a:endParaRPr lang="ru-RU" sz="16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      Сонымен қатар Большая Чураковка ауылындағы жаяу жүргіншілер жолын жасап жатқан жұмысымен танысып, жұмыскерлерімен жолықты.</a:t>
            </a:r>
            <a:endParaRPr lang="ru-RU" sz="16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             Сегодня председатель Общественного совета Алтынсаринского района Касимов Т.С. посетил несколько объектов района. Наблюдал за ходом строительства в общеобразовательной школе в селе Щербаково. В целом строительство школы намечено на ноябрь текущего года, но стало известно, что строительство идет медленно, тепловая система не установлена.</a:t>
            </a:r>
            <a:endParaRPr lang="ru-RU" sz="16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               Побывал на футбольном поле для детей в селе Силантьевка. Встретился с акимом села, ознакомился с ходом работы в селе.</a:t>
            </a:r>
            <a:endParaRPr lang="ru-RU" sz="16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               Также он ознакомился с работой пешеходного перехода в селе Большая Чураковка и встретился с рабочими.</a:t>
            </a:r>
            <a:endParaRPr lang="ru-RU" sz="16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Общественный совет\Проведения Недели ОС\26.09.22 мониторинг\WhatsApp Image 2022-09-26 at 16.58.29 (3).jpeg"/>
          <p:cNvPicPr>
            <a:picLocks noGrp="1" noChangeAspect="1" noChangeArrowheads="1"/>
          </p:cNvPicPr>
          <p:nvPr>
            <p:ph idx="1"/>
          </p:nvPr>
        </p:nvPicPr>
        <p:blipFill>
          <a:blip r:embed="rId2"/>
          <a:srcRect/>
          <a:stretch>
            <a:fillRect/>
          </a:stretch>
        </p:blipFill>
        <p:spPr bwMode="auto">
          <a:xfrm>
            <a:off x="357158" y="428604"/>
            <a:ext cx="2571768" cy="3867327"/>
          </a:xfrm>
          <a:prstGeom prst="rect">
            <a:avLst/>
          </a:prstGeom>
          <a:noFill/>
        </p:spPr>
      </p:pic>
      <p:pic>
        <p:nvPicPr>
          <p:cNvPr id="3075" name="Picture 3" descr="C:\Users\User\Desktop\Общественный совет\Проведения Недели ОС\26.09.22 мониторинг\WhatsApp Image 2022-09-26 at 16.58.27.jpeg"/>
          <p:cNvPicPr>
            <a:picLocks noChangeAspect="1" noChangeArrowheads="1"/>
          </p:cNvPicPr>
          <p:nvPr/>
        </p:nvPicPr>
        <p:blipFill>
          <a:blip r:embed="rId3"/>
          <a:srcRect/>
          <a:stretch>
            <a:fillRect/>
          </a:stretch>
        </p:blipFill>
        <p:spPr bwMode="auto">
          <a:xfrm>
            <a:off x="3071802" y="428604"/>
            <a:ext cx="2525334" cy="4214842"/>
          </a:xfrm>
          <a:prstGeom prst="rect">
            <a:avLst/>
          </a:prstGeom>
          <a:noFill/>
        </p:spPr>
      </p:pic>
      <p:pic>
        <p:nvPicPr>
          <p:cNvPr id="3076" name="Picture 4" descr="C:\Users\User\Desktop\Общественный совет\Проведения Недели ОС\26.09.22 мониторинг\WhatsApp Image 2022-09-26 at 16.58.29 (2).jpeg"/>
          <p:cNvPicPr>
            <a:picLocks noChangeAspect="1" noChangeArrowheads="1"/>
          </p:cNvPicPr>
          <p:nvPr/>
        </p:nvPicPr>
        <p:blipFill>
          <a:blip r:embed="rId4"/>
          <a:srcRect/>
          <a:stretch>
            <a:fillRect/>
          </a:stretch>
        </p:blipFill>
        <p:spPr bwMode="auto">
          <a:xfrm>
            <a:off x="5214942" y="3714752"/>
            <a:ext cx="3556026" cy="2643206"/>
          </a:xfrm>
          <a:prstGeom prst="rect">
            <a:avLst/>
          </a:prstGeom>
          <a:noFill/>
        </p:spPr>
      </p:pic>
      <p:pic>
        <p:nvPicPr>
          <p:cNvPr id="3077" name="Picture 5" descr="C:\Users\User\Desktop\Общественный совет\Проведения Недели ОС\26.09.22 мониторинг\WhatsApp Image 2022-09-26 at 16.58.28 (1).jpeg"/>
          <p:cNvPicPr>
            <a:picLocks noChangeAspect="1" noChangeArrowheads="1"/>
          </p:cNvPicPr>
          <p:nvPr/>
        </p:nvPicPr>
        <p:blipFill>
          <a:blip r:embed="rId5"/>
          <a:srcRect/>
          <a:stretch>
            <a:fillRect/>
          </a:stretch>
        </p:blipFill>
        <p:spPr bwMode="auto">
          <a:xfrm>
            <a:off x="6072198" y="285728"/>
            <a:ext cx="2238371" cy="3387402"/>
          </a:xfrm>
          <a:prstGeom prst="rect">
            <a:avLst/>
          </a:prstGeom>
          <a:noFill/>
        </p:spPr>
      </p:pic>
      <p:pic>
        <p:nvPicPr>
          <p:cNvPr id="3078" name="Picture 6" descr="C:\Users\User\Desktop\Общественный совет\Проведения Недели ОС\26.09.22 мониторинг\WhatsApp Image 2022-09-26 at 16.58.29.jpeg"/>
          <p:cNvPicPr>
            <a:picLocks noChangeAspect="1" noChangeArrowheads="1"/>
          </p:cNvPicPr>
          <p:nvPr/>
        </p:nvPicPr>
        <p:blipFill>
          <a:blip r:embed="rId6"/>
          <a:srcRect/>
          <a:stretch>
            <a:fillRect/>
          </a:stretch>
        </p:blipFill>
        <p:spPr bwMode="auto">
          <a:xfrm>
            <a:off x="714348" y="3500438"/>
            <a:ext cx="1714512" cy="3040084"/>
          </a:xfrm>
          <a:prstGeom prst="rect">
            <a:avLst/>
          </a:prstGeom>
          <a:noFill/>
        </p:spPr>
      </p:pic>
      <p:pic>
        <p:nvPicPr>
          <p:cNvPr id="3079" name="Picture 7" descr="C:\Users\User\Desktop\Общественный совет\Проведения Недели ОС\26.09.22 мониторинг\WhatsApp Image 2022-09-26 at 17.08.21.jpeg"/>
          <p:cNvPicPr>
            <a:picLocks noChangeAspect="1" noChangeArrowheads="1"/>
          </p:cNvPicPr>
          <p:nvPr/>
        </p:nvPicPr>
        <p:blipFill>
          <a:blip r:embed="rId7" cstate="print"/>
          <a:srcRect/>
          <a:stretch>
            <a:fillRect/>
          </a:stretch>
        </p:blipFill>
        <p:spPr bwMode="auto">
          <a:xfrm>
            <a:off x="2928926" y="3571876"/>
            <a:ext cx="1785950" cy="307183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357166"/>
            <a:ext cx="8147902" cy="5891234"/>
          </a:xfrm>
        </p:spPr>
        <p:txBody>
          <a:bodyPr>
            <a:normAutofit/>
          </a:bodyPr>
          <a:lstStyle/>
          <a:p>
            <a:pPr>
              <a:buNone/>
            </a:pPr>
            <a:r>
              <a:rPr lang="kk-KZ" sz="1500" b="1" dirty="0" smtClean="0">
                <a:latin typeface="Times New Roman" pitchFamily="18" charset="0"/>
                <a:cs typeface="Times New Roman" pitchFamily="18" charset="0"/>
              </a:rPr>
              <a:t>Семинар өтті</a:t>
            </a:r>
            <a:endParaRPr lang="ru-RU" sz="1500" b="1" dirty="0" smtClean="0">
              <a:latin typeface="Times New Roman" pitchFamily="18" charset="0"/>
              <a:cs typeface="Times New Roman" pitchFamily="18" charset="0"/>
            </a:endParaRPr>
          </a:p>
          <a:p>
            <a:pPr>
              <a:buNone/>
            </a:pPr>
            <a:r>
              <a:rPr lang="kk-KZ" sz="1500" dirty="0" smtClean="0">
                <a:latin typeface="Times New Roman" pitchFamily="18" charset="0"/>
                <a:cs typeface="Times New Roman" pitchFamily="18" charset="0"/>
              </a:rPr>
              <a:t>Ағымдағы жылдың 4 қазанында Алтынсарин ауданының Қоғамдық кеңесінің мүшелері,  20 қарашада өтетін Қазақстан Республикасының Президентінің кезектен тыс сайлауын өткізу бойынша  Алтынсарин ауданы «AMANAT» саяси партиясының мүшелерімен белгіленген жоспар бойынша кездесу өткізді. Кездесу  барсында бір –бірінен тәжірибе алмасып, ойларымен бөлісті.</a:t>
            </a:r>
            <a:endParaRPr lang="ru-RU" sz="1500" dirty="0" smtClean="0">
              <a:latin typeface="Times New Roman" pitchFamily="18" charset="0"/>
              <a:cs typeface="Times New Roman" pitchFamily="18" charset="0"/>
            </a:endParaRPr>
          </a:p>
          <a:p>
            <a:pPr>
              <a:buNone/>
            </a:pPr>
            <a:r>
              <a:rPr lang="kk-KZ" sz="1600" dirty="0" smtClean="0">
                <a:latin typeface="Times New Roman" pitchFamily="18" charset="0"/>
                <a:cs typeface="Times New Roman" pitchFamily="18" charset="0"/>
              </a:rPr>
              <a:t>4 октября текущего года членами Общественного совета Алтынсаринского района проведена встреча с членами политической партии «АМАНАТ» Алтынсаринского района по проведению внеочередных выборов Президента Республики Казахстан, которые пройдут 20 ноября. В ходе встречи они обменялись опытом и обменялись мыслями.</a:t>
            </a:r>
            <a:endParaRPr lang="ru-RU" sz="1600" dirty="0" smtClean="0">
              <a:latin typeface="Times New Roman" pitchFamily="18" charset="0"/>
              <a:cs typeface="Times New Roman" pitchFamily="18" charset="0"/>
            </a:endParaRPr>
          </a:p>
          <a:p>
            <a:endParaRPr lang="ru-RU" dirty="0"/>
          </a:p>
        </p:txBody>
      </p:sp>
      <p:pic>
        <p:nvPicPr>
          <p:cNvPr id="4" name="Рисунок 3" descr="C:\Users\User\Desktop\выборы ПРЕЗИДЕНТА 2022\Обучение- Президент\партия\WhatsApp Image 2022-10-19 at 17.58.10.jpeg"/>
          <p:cNvPicPr/>
          <p:nvPr/>
        </p:nvPicPr>
        <p:blipFill>
          <a:blip r:embed="rId2" cstate="print"/>
          <a:srcRect/>
          <a:stretch>
            <a:fillRect/>
          </a:stretch>
        </p:blipFill>
        <p:spPr bwMode="auto">
          <a:xfrm>
            <a:off x="928662" y="4000504"/>
            <a:ext cx="2863850" cy="2147888"/>
          </a:xfrm>
          <a:prstGeom prst="rect">
            <a:avLst/>
          </a:prstGeom>
          <a:noFill/>
          <a:ln w="9525">
            <a:noFill/>
            <a:miter lim="800000"/>
            <a:headEnd/>
            <a:tailEnd/>
          </a:ln>
        </p:spPr>
      </p:pic>
      <p:pic>
        <p:nvPicPr>
          <p:cNvPr id="5" name="Рисунок 4" descr="C:\Users\User\Desktop\выборы ПРЕЗИДЕНТА 2022\Обучение- Президент\партия\WhatsApp Image 2022-10-19 at 17.58.11 (1).jpeg"/>
          <p:cNvPicPr/>
          <p:nvPr/>
        </p:nvPicPr>
        <p:blipFill>
          <a:blip r:embed="rId3" cstate="print"/>
          <a:srcRect/>
          <a:stretch>
            <a:fillRect/>
          </a:stretch>
        </p:blipFill>
        <p:spPr bwMode="auto">
          <a:xfrm>
            <a:off x="3571868" y="3000372"/>
            <a:ext cx="2574925" cy="1931194"/>
          </a:xfrm>
          <a:prstGeom prst="rect">
            <a:avLst/>
          </a:prstGeom>
          <a:noFill/>
          <a:ln w="9525">
            <a:noFill/>
            <a:miter lim="800000"/>
            <a:headEnd/>
            <a:tailEnd/>
          </a:ln>
        </p:spPr>
      </p:pic>
      <p:pic>
        <p:nvPicPr>
          <p:cNvPr id="6" name="Рисунок 5" descr="C:\Users\User\Desktop\выборы ПРЕЗИДЕНТА 2022\Обучение- Президент\партия\WhatsApp Image 2022-10-19 at 17.58.11.jpeg"/>
          <p:cNvPicPr/>
          <p:nvPr/>
        </p:nvPicPr>
        <p:blipFill>
          <a:blip r:embed="rId4" cstate="print"/>
          <a:srcRect/>
          <a:stretch>
            <a:fillRect/>
          </a:stretch>
        </p:blipFill>
        <p:spPr bwMode="auto">
          <a:xfrm>
            <a:off x="6143636" y="4286256"/>
            <a:ext cx="2305050" cy="19288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27584" y="692696"/>
            <a:ext cx="8106104" cy="5555704"/>
          </a:xfrm>
        </p:spPr>
        <p:txBody>
          <a:bodyPr>
            <a:normAutofit/>
          </a:bodyPr>
          <a:lstStyle/>
          <a:p>
            <a:pPr algn="ctr">
              <a:buNone/>
            </a:pPr>
            <a:r>
              <a:rPr lang="ru-RU" sz="2200" b="1" dirty="0" smtClean="0">
                <a:latin typeface="Times New Roman" pitchFamily="18" charset="0"/>
                <a:cs typeface="Times New Roman" pitchFamily="18" charset="0"/>
              </a:rPr>
              <a:t>Общественный совет </a:t>
            </a:r>
          </a:p>
          <a:p>
            <a:pPr algn="ctr">
              <a:buNone/>
            </a:pPr>
            <a:endParaRPr lang="ru-RU" sz="2200" b="1"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1 состав – 11 февраля 2016 года / 11 человек/</a:t>
            </a:r>
          </a:p>
          <a:p>
            <a:r>
              <a:rPr lang="kk-KZ" sz="2200" dirty="0" smtClean="0">
                <a:latin typeface="Times New Roman" pitchFamily="18" charset="0"/>
                <a:cs typeface="Times New Roman" pitchFamily="18" charset="0"/>
              </a:rPr>
              <a:t>2 состав– 7 февраля 2019 года / 9 человек/</a:t>
            </a:r>
          </a:p>
          <a:p>
            <a:r>
              <a:rPr lang="kk-KZ" sz="2200" dirty="0" smtClean="0">
                <a:latin typeface="Times New Roman" pitchFamily="18" charset="0"/>
                <a:cs typeface="Times New Roman" pitchFamily="18" charset="0"/>
              </a:rPr>
              <a:t>3 состав-  17 февраля 2022 года / 7 человек/</a:t>
            </a:r>
            <a:endParaRPr lang="ru-RU" sz="2200" dirty="0" smtClean="0">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39784"/>
          </a:xfrm>
        </p:spPr>
        <p:txBody>
          <a:bodyPr>
            <a:normAutofit/>
          </a:bodyPr>
          <a:lstStyle/>
          <a:p>
            <a:r>
              <a:rPr lang="kk-KZ" sz="2400" dirty="0" smtClean="0">
                <a:latin typeface="Times New Roman" pitchFamily="18" charset="0"/>
                <a:cs typeface="Times New Roman" pitchFamily="18" charset="0"/>
              </a:rPr>
              <a:t>Заседания, круглые столы, мониторинговые работы членов Общественного совета</a:t>
            </a:r>
            <a:endParaRPr lang="ru-RU" sz="2400" dirty="0">
              <a:latin typeface="Times New Roman" pitchFamily="18" charset="0"/>
              <a:cs typeface="Times New Roman" pitchFamily="18" charset="0"/>
            </a:endParaRPr>
          </a:p>
        </p:txBody>
      </p:sp>
      <p:pic>
        <p:nvPicPr>
          <p:cNvPr id="1026" name="Picture 2" descr="C:\Users\User\Desktop\Общественный совет\Проведения Недели ОС\ОС фото\WhatsApp Image 2022-08-12 at 10.23.34.jpeg"/>
          <p:cNvPicPr>
            <a:picLocks noGrp="1" noChangeAspect="1" noChangeArrowheads="1"/>
          </p:cNvPicPr>
          <p:nvPr>
            <p:ph idx="1"/>
          </p:nvPr>
        </p:nvPicPr>
        <p:blipFill>
          <a:blip r:embed="rId2"/>
          <a:srcRect/>
          <a:stretch>
            <a:fillRect/>
          </a:stretch>
        </p:blipFill>
        <p:spPr bwMode="auto">
          <a:xfrm>
            <a:off x="785786" y="3786190"/>
            <a:ext cx="4071966" cy="2625576"/>
          </a:xfrm>
          <a:prstGeom prst="rect">
            <a:avLst/>
          </a:prstGeom>
          <a:noFill/>
        </p:spPr>
      </p:pic>
      <p:pic>
        <p:nvPicPr>
          <p:cNvPr id="1027" name="Picture 3" descr="C:\Users\User\Desktop\Общественный совет\Проведения Недели ОС\ОС фото\WhatsApp Image 2022-08-12 at 10.23.34 (1).jpeg"/>
          <p:cNvPicPr>
            <a:picLocks noChangeAspect="1" noChangeArrowheads="1"/>
          </p:cNvPicPr>
          <p:nvPr/>
        </p:nvPicPr>
        <p:blipFill>
          <a:blip r:embed="rId3"/>
          <a:srcRect/>
          <a:stretch>
            <a:fillRect/>
          </a:stretch>
        </p:blipFill>
        <p:spPr bwMode="auto">
          <a:xfrm>
            <a:off x="4929190" y="3786190"/>
            <a:ext cx="3841778" cy="2671762"/>
          </a:xfrm>
          <a:prstGeom prst="rect">
            <a:avLst/>
          </a:prstGeom>
          <a:noFill/>
        </p:spPr>
      </p:pic>
      <p:pic>
        <p:nvPicPr>
          <p:cNvPr id="4098" name="Picture 2" descr="C:\Users\User\Desktop\Общественный совет\Проведения Недели ОС\ОС фото\WhatsApp Image 2022-08-12 at 10.23.35.jpeg"/>
          <p:cNvPicPr>
            <a:picLocks noChangeAspect="1" noChangeArrowheads="1"/>
          </p:cNvPicPr>
          <p:nvPr/>
        </p:nvPicPr>
        <p:blipFill>
          <a:blip r:embed="rId4"/>
          <a:srcRect/>
          <a:stretch>
            <a:fillRect/>
          </a:stretch>
        </p:blipFill>
        <p:spPr bwMode="auto">
          <a:xfrm>
            <a:off x="1000100" y="1142984"/>
            <a:ext cx="3357586" cy="2786082"/>
          </a:xfrm>
          <a:prstGeom prst="rect">
            <a:avLst/>
          </a:prstGeom>
          <a:noFill/>
        </p:spPr>
      </p:pic>
      <p:pic>
        <p:nvPicPr>
          <p:cNvPr id="4099" name="Picture 3" descr="C:\Users\User\Desktop\Общественный совет\Проведения Недели ОС\ОС фото\WhatsApp Image 2022-08-12 at 10.23.37.jpeg"/>
          <p:cNvPicPr>
            <a:picLocks noChangeAspect="1" noChangeArrowheads="1"/>
          </p:cNvPicPr>
          <p:nvPr/>
        </p:nvPicPr>
        <p:blipFill>
          <a:blip r:embed="rId5"/>
          <a:srcRect/>
          <a:stretch>
            <a:fillRect/>
          </a:stretch>
        </p:blipFill>
        <p:spPr bwMode="auto">
          <a:xfrm>
            <a:off x="4572000" y="1214422"/>
            <a:ext cx="3429024" cy="264320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Общественный совет\Щербаков школа ОС фото\WhatsApp Image 2022-06-28 at 20.45.17.jpeg"/>
          <p:cNvPicPr>
            <a:picLocks noGrp="1" noChangeAspect="1" noChangeArrowheads="1"/>
          </p:cNvPicPr>
          <p:nvPr>
            <p:ph idx="1"/>
          </p:nvPr>
        </p:nvPicPr>
        <p:blipFill>
          <a:blip r:embed="rId2"/>
          <a:srcRect/>
          <a:stretch>
            <a:fillRect/>
          </a:stretch>
        </p:blipFill>
        <p:spPr bwMode="auto">
          <a:xfrm>
            <a:off x="571472" y="267892"/>
            <a:ext cx="3903671" cy="2927753"/>
          </a:xfrm>
          <a:prstGeom prst="rect">
            <a:avLst/>
          </a:prstGeom>
          <a:noFill/>
        </p:spPr>
      </p:pic>
      <p:pic>
        <p:nvPicPr>
          <p:cNvPr id="5123" name="Picture 3" descr="C:\Users\User\Desktop\Общественный совет\Щербаков школа ОС фото\WhatsApp Image 2022-06-28 at 20.48.05.jpeg"/>
          <p:cNvPicPr>
            <a:picLocks noChangeAspect="1" noChangeArrowheads="1"/>
          </p:cNvPicPr>
          <p:nvPr/>
        </p:nvPicPr>
        <p:blipFill>
          <a:blip r:embed="rId3"/>
          <a:srcRect/>
          <a:stretch>
            <a:fillRect/>
          </a:stretch>
        </p:blipFill>
        <p:spPr bwMode="auto">
          <a:xfrm>
            <a:off x="333346" y="3500438"/>
            <a:ext cx="2595580" cy="2714644"/>
          </a:xfrm>
          <a:prstGeom prst="rect">
            <a:avLst/>
          </a:prstGeom>
          <a:noFill/>
        </p:spPr>
      </p:pic>
      <p:pic>
        <p:nvPicPr>
          <p:cNvPr id="5124" name="Picture 4" descr="C:\Users\User\Desktop\Общественный совет\Щербаков школа ОС фото\WhatsApp Image 2022-06-28 at 20.50.46.jpeg"/>
          <p:cNvPicPr>
            <a:picLocks noChangeAspect="1" noChangeArrowheads="1"/>
          </p:cNvPicPr>
          <p:nvPr/>
        </p:nvPicPr>
        <p:blipFill>
          <a:blip r:embed="rId4"/>
          <a:srcRect/>
          <a:stretch>
            <a:fillRect/>
          </a:stretch>
        </p:blipFill>
        <p:spPr bwMode="auto">
          <a:xfrm>
            <a:off x="6357950" y="3571876"/>
            <a:ext cx="2286016" cy="2685178"/>
          </a:xfrm>
          <a:prstGeom prst="rect">
            <a:avLst/>
          </a:prstGeom>
          <a:noFill/>
        </p:spPr>
      </p:pic>
      <p:pic>
        <p:nvPicPr>
          <p:cNvPr id="5125" name="Picture 5" descr="C:\Users\User\Desktop\Общественный совет\Щербаков школа ОС фото\WhatsApp Image 2022-06-28 at 20.48.09.jpeg"/>
          <p:cNvPicPr>
            <a:picLocks noChangeAspect="1" noChangeArrowheads="1"/>
          </p:cNvPicPr>
          <p:nvPr/>
        </p:nvPicPr>
        <p:blipFill>
          <a:blip r:embed="rId5"/>
          <a:srcRect/>
          <a:stretch>
            <a:fillRect/>
          </a:stretch>
        </p:blipFill>
        <p:spPr bwMode="auto">
          <a:xfrm>
            <a:off x="4786314" y="214290"/>
            <a:ext cx="3500462" cy="3095362"/>
          </a:xfrm>
          <a:prstGeom prst="rect">
            <a:avLst/>
          </a:prstGeom>
          <a:noFill/>
        </p:spPr>
      </p:pic>
      <p:pic>
        <p:nvPicPr>
          <p:cNvPr id="5126" name="Picture 6" descr="C:\Users\User\Desktop\Общественный совет\Щербаков школа ОС фото\WhatsApp Image 2022-06-28 at 20.48.07.jpeg"/>
          <p:cNvPicPr>
            <a:picLocks noChangeAspect="1" noChangeArrowheads="1"/>
          </p:cNvPicPr>
          <p:nvPr/>
        </p:nvPicPr>
        <p:blipFill>
          <a:blip r:embed="rId6"/>
          <a:srcRect/>
          <a:stretch>
            <a:fillRect/>
          </a:stretch>
        </p:blipFill>
        <p:spPr bwMode="auto">
          <a:xfrm>
            <a:off x="3214679" y="3571876"/>
            <a:ext cx="2857519" cy="257176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22672" cy="654032"/>
          </a:xfrm>
        </p:spPr>
        <p:txBody>
          <a:bodyPr>
            <a:normAutofit fontScale="90000"/>
          </a:bodyPr>
          <a:lstStyle/>
          <a:p>
            <a:r>
              <a:rPr lang="kk-KZ" dirty="0" smtClean="0"/>
              <a:t>Проведение недели ОС</a:t>
            </a:r>
            <a:endParaRPr lang="ru-RU" dirty="0"/>
          </a:p>
        </p:txBody>
      </p:sp>
      <p:graphicFrame>
        <p:nvGraphicFramePr>
          <p:cNvPr id="5" name="Содержимое 4"/>
          <p:cNvGraphicFramePr>
            <a:graphicFrameLocks noGrp="1"/>
          </p:cNvGraphicFramePr>
          <p:nvPr>
            <p:ph idx="1"/>
          </p:nvPr>
        </p:nvGraphicFramePr>
        <p:xfrm>
          <a:off x="495268" y="1071546"/>
          <a:ext cx="8648732" cy="10581684"/>
        </p:xfrm>
        <a:graphic>
          <a:graphicData uri="http://schemas.openxmlformats.org/drawingml/2006/table">
            <a:tbl>
              <a:tblPr firstRow="1" bandRow="1">
                <a:tableStyleId>{5C22544A-7EE6-4342-B048-85BDC9FD1C3A}</a:tableStyleId>
              </a:tblPr>
              <a:tblGrid>
                <a:gridCol w="651746"/>
                <a:gridCol w="3130701"/>
                <a:gridCol w="1894898"/>
                <a:gridCol w="2971387"/>
              </a:tblGrid>
              <a:tr h="521760">
                <a:tc>
                  <a:txBody>
                    <a:bodyPr/>
                    <a:lstStyle/>
                    <a:p>
                      <a:pPr algn="ctr">
                        <a:lnSpc>
                          <a:spcPct val="115000"/>
                        </a:lnSpc>
                        <a:spcAft>
                          <a:spcPts val="0"/>
                        </a:spcAft>
                      </a:pPr>
                      <a:r>
                        <a:rPr lang="ru-RU" sz="1400" b="1">
                          <a:latin typeface="Times New Roman"/>
                          <a:ea typeface="Calibri"/>
                          <a:cs typeface="Times New Roman"/>
                        </a:rPr>
                        <a:t>№</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a:latin typeface="Times New Roman"/>
                          <a:ea typeface="Calibri"/>
                          <a:cs typeface="Times New Roman"/>
                        </a:rPr>
                        <a:t>Наименование мероприятий</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a:latin typeface="Times New Roman"/>
                          <a:ea typeface="Calibri"/>
                          <a:cs typeface="Times New Roman"/>
                        </a:rPr>
                        <a:t>Дата проведения</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a:latin typeface="Times New Roman"/>
                          <a:ea typeface="Calibri"/>
                          <a:cs typeface="Times New Roman"/>
                        </a:rPr>
                        <a:t>Ответственные</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kk-KZ" sz="1400">
                          <a:latin typeface="Times New Roman"/>
                          <a:ea typeface="Calibri"/>
                          <a:cs typeface="Times New Roman"/>
                        </a:rPr>
                        <a:t>                  </a:t>
                      </a:r>
                      <a:r>
                        <a:rPr lang="kk-KZ" sz="1400" b="1" u="sng">
                          <a:latin typeface="Times New Roman"/>
                          <a:ea typeface="Calibri"/>
                          <a:cs typeface="Times New Roman"/>
                        </a:rPr>
                        <a:t>Год детей</a:t>
                      </a:r>
                      <a:endParaRPr lang="ru-RU" sz="1100">
                        <a:latin typeface="Calibri"/>
                        <a:ea typeface="Calibri"/>
                        <a:cs typeface="Times New Roman"/>
                      </a:endParaRPr>
                    </a:p>
                    <a:p>
                      <a:pPr>
                        <a:lnSpc>
                          <a:spcPct val="115000"/>
                        </a:lnSpc>
                        <a:spcAft>
                          <a:spcPts val="0"/>
                        </a:spcAft>
                      </a:pPr>
                      <a:r>
                        <a:rPr lang="ru-RU" sz="1400">
                          <a:latin typeface="Times New Roman"/>
                          <a:ea typeface="Calibri"/>
                          <a:cs typeface="Times New Roman"/>
                        </a:rPr>
                        <a:t>«Этно-лагерь 2022» слет, посвященный к Году детей. </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kk-KZ" sz="1400">
                          <a:latin typeface="Times New Roman"/>
                          <a:ea typeface="Calibri"/>
                          <a:cs typeface="Times New Roman"/>
                        </a:rPr>
                        <a:t>13</a:t>
                      </a:r>
                      <a:r>
                        <a:rPr lang="ru-RU" sz="1400">
                          <a:latin typeface="Times New Roman"/>
                          <a:ea typeface="Calibri"/>
                          <a:cs typeface="Times New Roman"/>
                        </a:rPr>
                        <a:t>-31 июля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err="1">
                          <a:latin typeface="Times New Roman"/>
                          <a:ea typeface="Calibri"/>
                          <a:cs typeface="Times New Roman"/>
                        </a:rPr>
                        <a:t>Председател</a:t>
                      </a:r>
                      <a:r>
                        <a:rPr lang="kk-KZ" sz="1400" dirty="0">
                          <a:latin typeface="Times New Roman"/>
                          <a:ea typeface="Calibri"/>
                          <a:cs typeface="Times New Roman"/>
                        </a:rPr>
                        <a:t>ь</a:t>
                      </a:r>
                      <a:r>
                        <a:rPr lang="ru-RU" sz="1400" dirty="0">
                          <a:latin typeface="Times New Roman"/>
                          <a:ea typeface="Calibri"/>
                          <a:cs typeface="Times New Roman"/>
                        </a:rPr>
                        <a:t> и члены </a:t>
                      </a:r>
                      <a:r>
                        <a:rPr lang="ru-RU" sz="1400" dirty="0" err="1">
                          <a:latin typeface="Times New Roman"/>
                          <a:ea typeface="Calibri"/>
                          <a:cs typeface="Times New Roman"/>
                        </a:rPr>
                        <a:t>общественн</a:t>
                      </a:r>
                      <a:r>
                        <a:rPr lang="kk-KZ" sz="1400" dirty="0">
                          <a:latin typeface="Times New Roman"/>
                          <a:ea typeface="Calibri"/>
                          <a:cs typeface="Times New Roman"/>
                        </a:rPr>
                        <a:t>ого Совета, специалисты отдел образования</a:t>
                      </a:r>
                      <a:endParaRPr lang="ru-RU" sz="1100" dirty="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2</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kk-KZ" sz="1400" b="1" u="sng">
                          <a:latin typeface="Times New Roman"/>
                          <a:ea typeface="Calibri"/>
                          <a:cs typeface="Times New Roman"/>
                        </a:rPr>
                        <a:t>Образование</a:t>
                      </a:r>
                      <a:endParaRPr lang="ru-RU" sz="1100">
                        <a:latin typeface="Calibri"/>
                        <a:ea typeface="Calibri"/>
                        <a:cs typeface="Times New Roman"/>
                      </a:endParaRPr>
                    </a:p>
                    <a:p>
                      <a:pPr>
                        <a:lnSpc>
                          <a:spcPct val="115000"/>
                        </a:lnSpc>
                        <a:spcAft>
                          <a:spcPts val="0"/>
                        </a:spcAft>
                      </a:pPr>
                      <a:r>
                        <a:rPr lang="ru-RU" sz="1400">
                          <a:latin typeface="Times New Roman"/>
                          <a:ea typeface="Calibri"/>
                          <a:cs typeface="Times New Roman"/>
                        </a:rPr>
                        <a:t>Районный футбольный матч, посвященный 150 –летию Т.Бигельдинова. </a:t>
                      </a:r>
                      <a:endParaRPr lang="ru-RU" sz="1100">
                        <a:latin typeface="Calibri"/>
                        <a:ea typeface="Calibri"/>
                        <a:cs typeface="Times New Roman"/>
                      </a:endParaRPr>
                    </a:p>
                    <a:p>
                      <a:pPr>
                        <a:lnSpc>
                          <a:spcPct val="115000"/>
                        </a:lnSpc>
                        <a:spcAft>
                          <a:spcPts val="0"/>
                        </a:spcAft>
                      </a:pPr>
                      <a:r>
                        <a:rPr lang="ru-RU" sz="1400">
                          <a:latin typeface="Times New Roman"/>
                          <a:ea typeface="Calibri"/>
                          <a:cs typeface="Times New Roman"/>
                        </a:rPr>
                        <a:t>Акция «Дорога в школу»</a:t>
                      </a:r>
                      <a:r>
                        <a:rPr lang="kk-KZ" sz="1400">
                          <a:latin typeface="Times New Roman"/>
                          <a:ea typeface="Calibri"/>
                          <a:cs typeface="Times New Roman"/>
                        </a:rPr>
                        <a:t>.</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kk-KZ" sz="1400">
                          <a:latin typeface="Times New Roman"/>
                          <a:ea typeface="Calibri"/>
                          <a:cs typeface="Times New Roman"/>
                        </a:rPr>
                        <a:t>Сентябрь </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latin typeface="Times New Roman"/>
                          <a:ea typeface="Calibri"/>
                          <a:cs typeface="Times New Roman"/>
                        </a:rPr>
                        <a:t>Председател</a:t>
                      </a:r>
                      <a:r>
                        <a:rPr lang="kk-KZ" sz="1400">
                          <a:latin typeface="Times New Roman"/>
                          <a:ea typeface="Calibri"/>
                          <a:cs typeface="Times New Roman"/>
                        </a:rPr>
                        <a:t>ь</a:t>
                      </a:r>
                      <a:r>
                        <a:rPr lang="ru-RU" sz="1400">
                          <a:latin typeface="Times New Roman"/>
                          <a:ea typeface="Calibri"/>
                          <a:cs typeface="Times New Roman"/>
                        </a:rPr>
                        <a:t> и члены общественн</a:t>
                      </a:r>
                      <a:r>
                        <a:rPr lang="kk-KZ" sz="1400">
                          <a:latin typeface="Times New Roman"/>
                          <a:ea typeface="Calibri"/>
                          <a:cs typeface="Times New Roman"/>
                        </a:rPr>
                        <a:t>ого Совета, специалисты отдел образования </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3</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u="sng">
                          <a:latin typeface="Times New Roman"/>
                          <a:ea typeface="Calibri"/>
                          <a:cs typeface="Times New Roman"/>
                        </a:rPr>
                        <a:t>Медицина и социальная защита</a:t>
                      </a:r>
                      <a:endParaRPr lang="ru-RU" sz="1100">
                        <a:latin typeface="Calibri"/>
                        <a:ea typeface="Calibri"/>
                        <a:cs typeface="Times New Roman"/>
                      </a:endParaRPr>
                    </a:p>
                    <a:p>
                      <a:pPr>
                        <a:lnSpc>
                          <a:spcPct val="115000"/>
                        </a:lnSpc>
                        <a:spcAft>
                          <a:spcPts val="0"/>
                        </a:spcAft>
                      </a:pPr>
                      <a:r>
                        <a:rPr lang="kk-KZ" sz="1400">
                          <a:latin typeface="Times New Roman"/>
                          <a:ea typeface="Calibri"/>
                          <a:cs typeface="Times New Roman"/>
                        </a:rPr>
                        <a:t>Общественный контроль при получении госуслуг граждан с инвалидностью.</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8-16 августа</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Председател</a:t>
                      </a:r>
                      <a:r>
                        <a:rPr lang="kk-KZ" sz="1400">
                          <a:latin typeface="Times New Roman"/>
                          <a:ea typeface="Calibri"/>
                          <a:cs typeface="Times New Roman"/>
                        </a:rPr>
                        <a:t>ь</a:t>
                      </a:r>
                      <a:r>
                        <a:rPr lang="ru-RU" sz="1400">
                          <a:latin typeface="Times New Roman"/>
                          <a:ea typeface="Calibri"/>
                          <a:cs typeface="Times New Roman"/>
                        </a:rPr>
                        <a:t> и члены общественн</a:t>
                      </a:r>
                      <a:r>
                        <a:rPr lang="kk-KZ" sz="1400">
                          <a:latin typeface="Times New Roman"/>
                          <a:ea typeface="Calibri"/>
                          <a:cs typeface="Times New Roman"/>
                        </a:rPr>
                        <a:t>ого Совета, специалисты отдел соцзащиты</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kk-KZ" sz="1400" b="1" u="sng">
                          <a:latin typeface="Times New Roman"/>
                          <a:ea typeface="Calibri"/>
                          <a:cs typeface="Times New Roman"/>
                        </a:rPr>
                        <a:t>  </a:t>
                      </a:r>
                      <a:r>
                        <a:rPr lang="ru-RU" sz="1400" b="1" u="sng">
                          <a:latin typeface="Times New Roman"/>
                          <a:ea typeface="Calibri"/>
                          <a:cs typeface="Times New Roman"/>
                        </a:rPr>
                        <a:t>Дороги и инфраструктура</a:t>
                      </a:r>
                      <a:r>
                        <a:rPr lang="ru-RU" sz="1400">
                          <a:latin typeface="Times New Roman"/>
                          <a:ea typeface="Calibri"/>
                          <a:cs typeface="Times New Roman"/>
                        </a:rPr>
                        <a:t> </a:t>
                      </a:r>
                      <a:r>
                        <a:rPr lang="kk-KZ" sz="1400">
                          <a:latin typeface="Times New Roman"/>
                          <a:ea typeface="Calibri"/>
                          <a:cs typeface="Times New Roman"/>
                        </a:rPr>
                        <a:t>Осуществление общественного контроля при проведении ремонтных работ автомобильных дорог районного значения.</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28 июля - 5 августа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latin typeface="Times New Roman"/>
                          <a:ea typeface="Calibri"/>
                          <a:cs typeface="Times New Roman"/>
                        </a:rPr>
                        <a:t>Председател</a:t>
                      </a:r>
                      <a:r>
                        <a:rPr lang="kk-KZ" sz="1400">
                          <a:latin typeface="Times New Roman"/>
                          <a:ea typeface="Calibri"/>
                          <a:cs typeface="Times New Roman"/>
                        </a:rPr>
                        <a:t>ь</a:t>
                      </a:r>
                      <a:r>
                        <a:rPr lang="ru-RU" sz="1400">
                          <a:latin typeface="Times New Roman"/>
                          <a:ea typeface="Calibri"/>
                          <a:cs typeface="Times New Roman"/>
                        </a:rPr>
                        <a:t> и члены общественн</a:t>
                      </a:r>
                      <a:r>
                        <a:rPr lang="kk-KZ" sz="1400">
                          <a:latin typeface="Times New Roman"/>
                          <a:ea typeface="Calibri"/>
                          <a:cs typeface="Times New Roman"/>
                        </a:rPr>
                        <a:t>ого Совета, руководитель отдела ЖКХ, ПТ и АД.</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5</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u="sng">
                          <a:latin typeface="Times New Roman"/>
                          <a:ea typeface="Calibri"/>
                          <a:cs typeface="Times New Roman"/>
                        </a:rPr>
                        <a:t>Экология и качество окружающей среды</a:t>
                      </a:r>
                      <a:endParaRPr lang="ru-RU" sz="1100">
                        <a:latin typeface="Calibri"/>
                        <a:ea typeface="Calibri"/>
                        <a:cs typeface="Times New Roman"/>
                      </a:endParaRPr>
                    </a:p>
                    <a:p>
                      <a:pPr>
                        <a:lnSpc>
                          <a:spcPct val="115000"/>
                        </a:lnSpc>
                        <a:spcAft>
                          <a:spcPts val="0"/>
                        </a:spcAft>
                      </a:pPr>
                      <a:r>
                        <a:rPr lang="kk-KZ" sz="1400">
                          <a:latin typeface="Times New Roman"/>
                          <a:ea typeface="Calibri"/>
                          <a:cs typeface="Times New Roman"/>
                        </a:rPr>
                        <a:t>Рассмотрение проекта решения Алтынсаринского районнного маслихата «Об утверждении норм образования и накопления коммунальных отходов, тарифов на сбор, транспортировку, сортировку и захоронение твердых бытовых отходов для населения по Алтынсаринскому району»</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8-14 августа</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Председател</a:t>
                      </a:r>
                      <a:r>
                        <a:rPr lang="kk-KZ" sz="1400">
                          <a:latin typeface="Times New Roman"/>
                          <a:ea typeface="Calibri"/>
                          <a:cs typeface="Times New Roman"/>
                        </a:rPr>
                        <a:t>ь</a:t>
                      </a:r>
                      <a:r>
                        <a:rPr lang="ru-RU" sz="1400">
                          <a:latin typeface="Times New Roman"/>
                          <a:ea typeface="Calibri"/>
                          <a:cs typeface="Times New Roman"/>
                        </a:rPr>
                        <a:t> и члены общественн</a:t>
                      </a:r>
                      <a:r>
                        <a:rPr lang="kk-KZ" sz="1400">
                          <a:latin typeface="Times New Roman"/>
                          <a:ea typeface="Calibri"/>
                          <a:cs typeface="Times New Roman"/>
                        </a:rPr>
                        <a:t>ого Совета, руководитель отдела ЖКХ, ПТ и АД.</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6</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u="sng">
                          <a:latin typeface="Times New Roman"/>
                          <a:ea typeface="Calibri"/>
                          <a:cs typeface="Times New Roman"/>
                        </a:rPr>
                        <a:t>Правопорядок</a:t>
                      </a:r>
                      <a:endParaRPr lang="ru-RU" sz="1100">
                        <a:latin typeface="Calibri"/>
                        <a:ea typeface="Calibri"/>
                        <a:cs typeface="Times New Roman"/>
                      </a:endParaRPr>
                    </a:p>
                    <a:p>
                      <a:pPr>
                        <a:lnSpc>
                          <a:spcPct val="115000"/>
                        </a:lnSpc>
                        <a:spcAft>
                          <a:spcPts val="0"/>
                        </a:spcAft>
                      </a:pPr>
                      <a:r>
                        <a:rPr lang="kk-KZ" sz="1400">
                          <a:latin typeface="Times New Roman"/>
                          <a:ea typeface="Calibri"/>
                          <a:cs typeface="Times New Roman"/>
                        </a:rPr>
                        <a:t>Профилактика правонарушений среди несовершеннолетних в районе.</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15-21 августа</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Председател</a:t>
                      </a:r>
                      <a:r>
                        <a:rPr lang="kk-KZ" sz="1400">
                          <a:latin typeface="Times New Roman"/>
                          <a:ea typeface="Calibri"/>
                          <a:cs typeface="Times New Roman"/>
                        </a:rPr>
                        <a:t>ь</a:t>
                      </a:r>
                      <a:r>
                        <a:rPr lang="ru-RU" sz="1400">
                          <a:latin typeface="Times New Roman"/>
                          <a:ea typeface="Calibri"/>
                          <a:cs typeface="Times New Roman"/>
                        </a:rPr>
                        <a:t> и члены общественн</a:t>
                      </a:r>
                      <a:r>
                        <a:rPr lang="kk-KZ" sz="1400">
                          <a:latin typeface="Times New Roman"/>
                          <a:ea typeface="Calibri"/>
                          <a:cs typeface="Times New Roman"/>
                        </a:rPr>
                        <a:t>ого Совета, комиссия по делам несовершеннолетних.</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7</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u="sng">
                          <a:latin typeface="Times New Roman"/>
                          <a:ea typeface="Calibri"/>
                          <a:cs typeface="Times New Roman"/>
                        </a:rPr>
                        <a:t>Внутренний туризм</a:t>
                      </a:r>
                      <a:endParaRPr lang="ru-RU" sz="1100">
                        <a:latin typeface="Calibri"/>
                        <a:ea typeface="Calibri"/>
                        <a:cs typeface="Times New Roman"/>
                      </a:endParaRPr>
                    </a:p>
                    <a:p>
                      <a:pPr>
                        <a:lnSpc>
                          <a:spcPct val="115000"/>
                        </a:lnSpc>
                        <a:spcAft>
                          <a:spcPts val="0"/>
                        </a:spcAft>
                      </a:pPr>
                      <a:r>
                        <a:rPr lang="kk-KZ" sz="1400">
                          <a:latin typeface="Times New Roman"/>
                          <a:ea typeface="Calibri"/>
                          <a:cs typeface="Times New Roman"/>
                        </a:rPr>
                        <a:t>Привлечение инвесторов для развития туризма в Алтынсаринском районе.</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22-28 августа - 8 сентября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latin typeface="Times New Roman"/>
                          <a:ea typeface="Calibri"/>
                          <a:cs typeface="Times New Roman"/>
                        </a:rPr>
                        <a:t>Председател</a:t>
                      </a:r>
                      <a:r>
                        <a:rPr lang="kk-KZ" sz="1400">
                          <a:latin typeface="Times New Roman"/>
                          <a:ea typeface="Calibri"/>
                          <a:cs typeface="Times New Roman"/>
                        </a:rPr>
                        <a:t>ь</a:t>
                      </a:r>
                      <a:r>
                        <a:rPr lang="ru-RU" sz="1400">
                          <a:latin typeface="Times New Roman"/>
                          <a:ea typeface="Calibri"/>
                          <a:cs typeface="Times New Roman"/>
                        </a:rPr>
                        <a:t> и члены общественн</a:t>
                      </a:r>
                      <a:r>
                        <a:rPr lang="kk-KZ" sz="1400">
                          <a:latin typeface="Times New Roman"/>
                          <a:ea typeface="Calibri"/>
                          <a:cs typeface="Times New Roman"/>
                        </a:rPr>
                        <a:t>ого Совета, руководитель отдела предпринимательства</a:t>
                      </a:r>
                      <a:endParaRPr lang="ru-RU" sz="1100">
                        <a:latin typeface="Calibri"/>
                        <a:ea typeface="Calibri"/>
                        <a:cs typeface="Times New Roman"/>
                      </a:endParaRPr>
                    </a:p>
                  </a:txBody>
                  <a:tcPr marL="68580" marR="68580" marT="0" marB="0"/>
                </a:tc>
              </a:tr>
              <a:tr h="521760">
                <a:tc>
                  <a:txBody>
                    <a:bodyPr/>
                    <a:lstStyle/>
                    <a:p>
                      <a:pPr algn="ctr">
                        <a:lnSpc>
                          <a:spcPct val="115000"/>
                        </a:lnSpc>
                        <a:spcAft>
                          <a:spcPts val="0"/>
                        </a:spcAft>
                      </a:pPr>
                      <a:r>
                        <a:rPr lang="ru-RU" sz="1400">
                          <a:latin typeface="Times New Roman"/>
                          <a:ea typeface="Calibri"/>
                          <a:cs typeface="Times New Roman"/>
                        </a:rPr>
                        <a:t>8</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b="1" u="sng">
                          <a:latin typeface="Times New Roman"/>
                          <a:ea typeface="Calibri"/>
                          <a:cs typeface="Times New Roman"/>
                        </a:rPr>
                        <a:t>Общественный мониторинг качества оказания государственных услуг</a:t>
                      </a:r>
                      <a:endParaRPr lang="ru-RU" sz="1100">
                        <a:latin typeface="Calibri"/>
                        <a:ea typeface="Calibri"/>
                        <a:cs typeface="Times New Roman"/>
                      </a:endParaRPr>
                    </a:p>
                    <a:p>
                      <a:pPr>
                        <a:lnSpc>
                          <a:spcPct val="115000"/>
                        </a:lnSpc>
                        <a:spcAft>
                          <a:spcPts val="0"/>
                        </a:spcAft>
                      </a:pPr>
                      <a:r>
                        <a:rPr lang="kk-KZ" sz="1400">
                          <a:latin typeface="Times New Roman"/>
                          <a:ea typeface="Calibri"/>
                          <a:cs typeface="Times New Roman"/>
                        </a:rPr>
                        <a:t>Повышение качества оказанных государственных услуг за 1 полугодие МИО Алтынсаринского района.</a:t>
                      </a:r>
                      <a:endParaRPr lang="ru-RU" sz="1100">
                        <a:latin typeface="Calibri"/>
                        <a:ea typeface="Calibri"/>
                        <a:cs typeface="Times New Roman"/>
                      </a:endParaRPr>
                    </a:p>
                  </a:txBody>
                  <a:tcPr marL="68580" marR="68580" marT="0" marB="0"/>
                </a:tc>
                <a:tc>
                  <a:txBody>
                    <a:bodyPr/>
                    <a:lstStyle/>
                    <a:p>
                      <a:pPr algn="ctr">
                        <a:lnSpc>
                          <a:spcPct val="115000"/>
                        </a:lnSpc>
                        <a:spcAft>
                          <a:spcPts val="0"/>
                        </a:spcAft>
                      </a:pPr>
                      <a:r>
                        <a:rPr lang="ru-RU" sz="1400">
                          <a:latin typeface="Times New Roman"/>
                          <a:ea typeface="Calibri"/>
                          <a:cs typeface="Times New Roman"/>
                        </a:rPr>
                        <a:t>29 августа - 4 сентября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err="1">
                          <a:latin typeface="Times New Roman"/>
                          <a:ea typeface="Calibri"/>
                          <a:cs typeface="Times New Roman"/>
                        </a:rPr>
                        <a:t>Председател</a:t>
                      </a:r>
                      <a:r>
                        <a:rPr lang="kk-KZ" sz="1400" dirty="0">
                          <a:latin typeface="Times New Roman"/>
                          <a:ea typeface="Calibri"/>
                          <a:cs typeface="Times New Roman"/>
                        </a:rPr>
                        <a:t>ь</a:t>
                      </a:r>
                      <a:r>
                        <a:rPr lang="ru-RU" sz="1400" dirty="0">
                          <a:latin typeface="Times New Roman"/>
                          <a:ea typeface="Calibri"/>
                          <a:cs typeface="Times New Roman"/>
                        </a:rPr>
                        <a:t> и члены </a:t>
                      </a:r>
                      <a:r>
                        <a:rPr lang="ru-RU" sz="1400" dirty="0" err="1">
                          <a:latin typeface="Times New Roman"/>
                          <a:ea typeface="Calibri"/>
                          <a:cs typeface="Times New Roman"/>
                        </a:rPr>
                        <a:t>общественн</a:t>
                      </a:r>
                      <a:r>
                        <a:rPr lang="kk-KZ" sz="1400" dirty="0">
                          <a:latin typeface="Times New Roman"/>
                          <a:ea typeface="Calibri"/>
                          <a:cs typeface="Times New Roman"/>
                        </a:rPr>
                        <a:t>ого Совета, инспектор по госуслугам</a:t>
                      </a:r>
                      <a:endParaRPr lang="ru-RU" sz="1100" dirty="0">
                        <a:latin typeface="Calibri"/>
                        <a:ea typeface="Calibri"/>
                        <a:cs typeface="Times New Roman"/>
                      </a:endParaRPr>
                    </a:p>
                  </a:txBody>
                  <a:tcPr marL="68580" marR="68580" marT="0" marB="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85728"/>
            <a:ext cx="8290778" cy="5962672"/>
          </a:xfrm>
        </p:spPr>
        <p:txBody>
          <a:bodyPr>
            <a:normAutofit/>
          </a:bodyPr>
          <a:lstStyle/>
          <a:p>
            <a:pPr>
              <a:buNone/>
            </a:pPr>
            <a:r>
              <a:rPr lang="ru-RU" sz="2200" b="1" dirty="0" smtClean="0">
                <a:latin typeface="Times New Roman" pitchFamily="18" charset="0"/>
                <a:cs typeface="Times New Roman" pitchFamily="18" charset="0"/>
              </a:rPr>
              <a:t>                              ЛЕТО-2022, ЭТНО-ЛАГЕРЬ</a:t>
            </a:r>
          </a:p>
          <a:p>
            <a:pPr algn="just">
              <a:buNone/>
            </a:pPr>
            <a:r>
              <a:rPr lang="ru-RU" sz="22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С целью воспитания добра, нравственности, организованности молодого поколения, формирования  здорового образа жизни, совершенствования духовных и культурных знаний, популяризация казахских традиций, знакомство с казахской национальной кухней, пропаганда национальных спортивных игр 13 июля текущего года, отдел образование района провел  областное мероприятие </a:t>
            </a:r>
            <a:r>
              <a:rPr lang="ru-RU" sz="1800" dirty="0" err="1" smtClean="0">
                <a:latin typeface="Times New Roman" pitchFamily="18" charset="0"/>
                <a:cs typeface="Times New Roman" pitchFamily="18" charset="0"/>
              </a:rPr>
              <a:t>Этно-лагерь</a:t>
            </a:r>
            <a:r>
              <a:rPr lang="ru-RU" sz="1800" dirty="0" smtClean="0">
                <a:latin typeface="Times New Roman" pitchFamily="18" charset="0"/>
                <a:cs typeface="Times New Roman" pitchFamily="18" charset="0"/>
              </a:rPr>
              <a:t>.  В программе </a:t>
            </a:r>
            <a:r>
              <a:rPr lang="ru-RU" sz="1800" dirty="0" err="1" smtClean="0">
                <a:latin typeface="Times New Roman" pitchFamily="18" charset="0"/>
                <a:cs typeface="Times New Roman" pitchFamily="18" charset="0"/>
              </a:rPr>
              <a:t>Этно-лагеря</a:t>
            </a:r>
            <a:r>
              <a:rPr lang="ru-RU" sz="1800" dirty="0" smtClean="0">
                <a:latin typeface="Times New Roman" pitchFamily="18" charset="0"/>
                <a:cs typeface="Times New Roman" pitchFamily="18" charset="0"/>
              </a:rPr>
              <a:t> были </a:t>
            </a:r>
            <a:r>
              <a:rPr lang="kk-KZ" sz="1800" dirty="0" smtClean="0">
                <a:latin typeface="Times New Roman" pitchFamily="18" charset="0"/>
                <a:cs typeface="Times New Roman" pitchFamily="18" charset="0"/>
              </a:rPr>
              <a:t>концертная программа с участием молодых исполнителей области,  презентация ярмарки национальных блюд</a:t>
            </a:r>
            <a:r>
              <a:rPr lang="kk-KZ" sz="1800" b="1" dirty="0" smtClean="0">
                <a:latin typeface="Times New Roman" pitchFamily="18" charset="0"/>
                <a:cs typeface="Times New Roman" pitchFamily="18" charset="0"/>
              </a:rPr>
              <a:t> , </a:t>
            </a:r>
            <a:r>
              <a:rPr lang="kk-KZ" sz="1800" dirty="0" smtClean="0">
                <a:latin typeface="Times New Roman" pitchFamily="18" charset="0"/>
                <a:cs typeface="Times New Roman" pitchFamily="18" charset="0"/>
              </a:rPr>
              <a:t>национальные спортивные игры, дискотека, костер.</a:t>
            </a:r>
            <a:endParaRPr lang="ru-RU" sz="1800" dirty="0" smtClean="0">
              <a:latin typeface="Times New Roman" pitchFamily="18" charset="0"/>
              <a:cs typeface="Times New Roman" pitchFamily="18" charset="0"/>
            </a:endParaRPr>
          </a:p>
          <a:p>
            <a:endParaRPr lang="ru-RU" dirty="0"/>
          </a:p>
        </p:txBody>
      </p:sp>
      <p:pic>
        <p:nvPicPr>
          <p:cNvPr id="4" name="Рисунок 3" descr="C:\Users\User\Desktop\Проведения Недели ОС\WhatsApp Image 2022-07-29 at 15.22.59.jpeg"/>
          <p:cNvPicPr/>
          <p:nvPr/>
        </p:nvPicPr>
        <p:blipFill>
          <a:blip r:embed="rId2" cstate="print"/>
          <a:srcRect/>
          <a:stretch>
            <a:fillRect/>
          </a:stretch>
        </p:blipFill>
        <p:spPr bwMode="auto">
          <a:xfrm>
            <a:off x="1000100" y="3571876"/>
            <a:ext cx="2197676" cy="2957513"/>
          </a:xfrm>
          <a:prstGeom prst="rect">
            <a:avLst/>
          </a:prstGeom>
          <a:noFill/>
          <a:ln w="9525">
            <a:noFill/>
            <a:miter lim="800000"/>
            <a:headEnd/>
            <a:tailEnd/>
          </a:ln>
        </p:spPr>
      </p:pic>
      <p:pic>
        <p:nvPicPr>
          <p:cNvPr id="5" name="Рисунок 4" descr="C:\Users\User\Desktop\Проведения Недели ОС\WhatsApp Image 2022-07-29 at 15.23.00.jpeg"/>
          <p:cNvPicPr/>
          <p:nvPr/>
        </p:nvPicPr>
        <p:blipFill>
          <a:blip r:embed="rId3"/>
          <a:srcRect/>
          <a:stretch>
            <a:fillRect/>
          </a:stretch>
        </p:blipFill>
        <p:spPr bwMode="auto">
          <a:xfrm>
            <a:off x="3286116" y="3214686"/>
            <a:ext cx="3400425" cy="2545006"/>
          </a:xfrm>
          <a:prstGeom prst="rect">
            <a:avLst/>
          </a:prstGeom>
          <a:noFill/>
          <a:ln w="9525">
            <a:noFill/>
            <a:miter lim="800000"/>
            <a:headEnd/>
            <a:tailEnd/>
          </a:ln>
        </p:spPr>
      </p:pic>
      <p:pic>
        <p:nvPicPr>
          <p:cNvPr id="6" name="Рисунок 5" descr="C:\Users\User\Desktop\Проведения Недели ОС\WhatsApp Image 2022-07-29 at 15.23.03.jpeg"/>
          <p:cNvPicPr/>
          <p:nvPr/>
        </p:nvPicPr>
        <p:blipFill>
          <a:blip r:embed="rId4"/>
          <a:srcRect/>
          <a:stretch>
            <a:fillRect/>
          </a:stretch>
        </p:blipFill>
        <p:spPr bwMode="auto">
          <a:xfrm>
            <a:off x="5072066" y="4714884"/>
            <a:ext cx="3771492" cy="19240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74638"/>
            <a:ext cx="8219340" cy="1143000"/>
          </a:xfrm>
        </p:spPr>
        <p:txBody>
          <a:bodyPr>
            <a:normAutofit/>
          </a:bodyPr>
          <a:lstStyle/>
          <a:p>
            <a:pPr algn="ctr"/>
            <a:r>
              <a:rPr lang="kk-KZ" sz="3200" b="1" dirty="0" smtClean="0">
                <a:latin typeface="Times New Roman" pitchFamily="18" charset="0"/>
                <a:cs typeface="Times New Roman" pitchFamily="18" charset="0"/>
              </a:rPr>
              <a:t>Акция </a:t>
            </a:r>
            <a:r>
              <a:rPr lang="ru-RU" sz="3200" b="1" dirty="0" smtClean="0">
                <a:latin typeface="Times New Roman" pitchFamily="18" charset="0"/>
                <a:cs typeface="Times New Roman" pitchFamily="18" charset="0"/>
              </a:rPr>
              <a:t>«Соберем ребенка в школу»</a:t>
            </a:r>
            <a:r>
              <a:rPr lang="kk-KZ" sz="3200" b="1" dirty="0" smtClean="0">
                <a:latin typeface="Times New Roman" pitchFamily="18" charset="0"/>
                <a:cs typeface="Times New Roman" pitchFamily="18" charset="0"/>
              </a:rPr>
              <a:t> 23.08.2022</a:t>
            </a:r>
            <a:endParaRPr lang="ru-RU" sz="3200" dirty="0" smtClean="0">
              <a:latin typeface="Times New Roman" pitchFamily="18" charset="0"/>
              <a:cs typeface="Times New Roman" pitchFamily="18" charset="0"/>
            </a:endParaRPr>
          </a:p>
        </p:txBody>
      </p:sp>
      <p:sp>
        <p:nvSpPr>
          <p:cNvPr id="3" name="Содержимое 2"/>
          <p:cNvSpPr>
            <a:spLocks noGrp="1"/>
          </p:cNvSpPr>
          <p:nvPr>
            <p:ph idx="1"/>
          </p:nvPr>
        </p:nvSpPr>
        <p:spPr>
          <a:xfrm>
            <a:off x="714348" y="1447800"/>
            <a:ext cx="8219340" cy="4800600"/>
          </a:xfrm>
        </p:spPr>
        <p:txBody>
          <a:bodyPr>
            <a:normAutofit/>
          </a:bodyPr>
          <a:lstStyle/>
          <a:p>
            <a:pPr algn="just">
              <a:buNone/>
            </a:pPr>
            <a:r>
              <a:rPr lang="kk-KZ" sz="2100" dirty="0" smtClean="0">
                <a:latin typeface="Times New Roman" pitchFamily="18" charset="0"/>
                <a:cs typeface="Times New Roman" pitchFamily="18" charset="0"/>
              </a:rPr>
              <a:t> </a:t>
            </a:r>
            <a:r>
              <a:rPr lang="kk-KZ" sz="1800" dirty="0" smtClean="0">
                <a:latin typeface="Times New Roman" pitchFamily="18" charset="0"/>
                <a:cs typeface="Times New Roman" pitchFamily="18" charset="0"/>
              </a:rPr>
              <a:t>«Баланы мектепке жинаймыз» қайырымдылық акциясы аясында Свердлов жалпы білім беретін мектебінің 3 сынып оқушысына Алтынсарин аудандық Қоғамдық кеңесінің мүшелері кеңсе тауарлары түрінде көмек көрсетті.</a:t>
            </a:r>
            <a:endParaRPr lang="ru-RU" sz="1800" dirty="0" smtClean="0">
              <a:latin typeface="Times New Roman" pitchFamily="18" charset="0"/>
              <a:cs typeface="Times New Roman" pitchFamily="18" charset="0"/>
            </a:endParaRPr>
          </a:p>
          <a:p>
            <a:pPr algn="just">
              <a:buNone/>
            </a:pPr>
            <a:r>
              <a:rPr lang="kk-KZ"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В рамках благотворительной  акции «Соберем ребенка в школу» членами Общественного совета </a:t>
            </a:r>
            <a:r>
              <a:rPr lang="ru-RU" sz="1800" dirty="0" err="1" smtClean="0">
                <a:latin typeface="Times New Roman" pitchFamily="18" charset="0"/>
                <a:cs typeface="Times New Roman" pitchFamily="18" charset="0"/>
              </a:rPr>
              <a:t>Алтынсаринского</a:t>
            </a:r>
            <a:r>
              <a:rPr lang="ru-RU" sz="1800" dirty="0" smtClean="0">
                <a:latin typeface="Times New Roman" pitchFamily="18" charset="0"/>
                <a:cs typeface="Times New Roman" pitchFamily="18" charset="0"/>
              </a:rPr>
              <a:t> района  была оказана помощь </a:t>
            </a:r>
            <a:r>
              <a:rPr lang="kk-KZ" sz="1800" dirty="0" smtClean="0">
                <a:latin typeface="Times New Roman" pitchFamily="18" charset="0"/>
                <a:cs typeface="Times New Roman" pitchFamily="18" charset="0"/>
              </a:rPr>
              <a:t>в виде канцелярских товаров </a:t>
            </a:r>
            <a:r>
              <a:rPr lang="ru-RU" sz="1800" dirty="0" smtClean="0">
                <a:latin typeface="Times New Roman" pitchFamily="18" charset="0"/>
                <a:cs typeface="Times New Roman" pitchFamily="18" charset="0"/>
              </a:rPr>
              <a:t>ученику 3 класса Свердловской общеобразовательной школы.  </a:t>
            </a:r>
          </a:p>
          <a:p>
            <a:endParaRPr lang="ru-RU" dirty="0"/>
          </a:p>
        </p:txBody>
      </p:sp>
      <p:pic>
        <p:nvPicPr>
          <p:cNvPr id="4" name="Рисунок 3" descr="C:\Users\User\Downloads\WhatsApp Image 2022-08-23 at 16.48.46.jpeg"/>
          <p:cNvPicPr/>
          <p:nvPr/>
        </p:nvPicPr>
        <p:blipFill>
          <a:blip r:embed="rId2"/>
          <a:srcRect/>
          <a:stretch>
            <a:fillRect/>
          </a:stretch>
        </p:blipFill>
        <p:spPr bwMode="auto">
          <a:xfrm>
            <a:off x="1500166" y="3714752"/>
            <a:ext cx="3357586" cy="2446479"/>
          </a:xfrm>
          <a:prstGeom prst="rect">
            <a:avLst/>
          </a:prstGeom>
          <a:noFill/>
          <a:ln w="9525">
            <a:noFill/>
            <a:miter lim="800000"/>
            <a:headEnd/>
            <a:tailEnd/>
          </a:ln>
        </p:spPr>
      </p:pic>
      <p:pic>
        <p:nvPicPr>
          <p:cNvPr id="5" name="Рисунок 4" descr="C:\Users\User\Downloads\WhatsApp Image 2022-08-23 at 12.39.44 (1).jpeg"/>
          <p:cNvPicPr/>
          <p:nvPr/>
        </p:nvPicPr>
        <p:blipFill>
          <a:blip r:embed="rId3"/>
          <a:srcRect/>
          <a:stretch>
            <a:fillRect/>
          </a:stretch>
        </p:blipFill>
        <p:spPr bwMode="auto">
          <a:xfrm>
            <a:off x="5214942" y="3643314"/>
            <a:ext cx="3071834" cy="257176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428604"/>
            <a:ext cx="7498080" cy="2643206"/>
          </a:xfrm>
        </p:spPr>
        <p:txBody>
          <a:bodyPr>
            <a:normAutofit/>
          </a:bodyPr>
          <a:lstStyle/>
          <a:p>
            <a:r>
              <a:rPr lang="kk-KZ" sz="1600" dirty="0" smtClean="0">
                <a:latin typeface="Times New Roman" pitchFamily="18" charset="0"/>
                <a:cs typeface="Times New Roman" pitchFamily="18" charset="0"/>
              </a:rPr>
              <a:t>Ағымдағы жылдың 13 маусымында аудандық Қоғамдық кеңестің мониторинг тобы Щербаков мектебінің күрделі жөндеу бойынша мониторинг жұмыстарын жүргізді. Қазіргі кезде қабырғаларды бөлшектеу толық орындалды. Жұмыстар мердігердің белгіленген жоспары бойынша орындалады.</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13 июня текущего года мониторинговая группа Общественного совета района провел</a:t>
            </a:r>
            <a:r>
              <a:rPr lang="kk-KZ" sz="1600" dirty="0" smtClean="0">
                <a:latin typeface="Times New Roman" pitchFamily="18" charset="0"/>
                <a:cs typeface="Times New Roman" pitchFamily="18" charset="0"/>
              </a:rPr>
              <a:t>а</a:t>
            </a:r>
            <a:r>
              <a:rPr lang="ru-RU" sz="1600" dirty="0" smtClean="0">
                <a:latin typeface="Times New Roman" pitchFamily="18" charset="0"/>
                <a:cs typeface="Times New Roman" pitchFamily="18" charset="0"/>
              </a:rPr>
              <a:t> мониторинговую работу по </a:t>
            </a:r>
            <a:r>
              <a:rPr lang="kk-KZ" sz="1600" dirty="0" smtClean="0">
                <a:latin typeface="Times New Roman" pitchFamily="18" charset="0"/>
                <a:cs typeface="Times New Roman" pitchFamily="18" charset="0"/>
              </a:rPr>
              <a:t>капитальному ремонту  </a:t>
            </a:r>
            <a:r>
              <a:rPr lang="ru-RU" sz="1600" dirty="0" err="1" smtClean="0">
                <a:latin typeface="Times New Roman" pitchFamily="18" charset="0"/>
                <a:cs typeface="Times New Roman" pitchFamily="18" charset="0"/>
              </a:rPr>
              <a:t>Щербаковской</a:t>
            </a:r>
            <a:r>
              <a:rPr lang="ru-RU" sz="1600" dirty="0" smtClean="0">
                <a:latin typeface="Times New Roman" pitchFamily="18" charset="0"/>
                <a:cs typeface="Times New Roman" pitchFamily="18" charset="0"/>
              </a:rPr>
              <a:t> школ</a:t>
            </a:r>
            <a:r>
              <a:rPr lang="kk-KZ" sz="1600" dirty="0" smtClean="0">
                <a:latin typeface="Times New Roman" pitchFamily="18" charset="0"/>
                <a:cs typeface="Times New Roman" pitchFamily="18" charset="0"/>
              </a:rPr>
              <a:t>ы</a:t>
            </a:r>
            <a:r>
              <a:rPr lang="ru-RU"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 На данный момент полностью выполнен демонтаж стен. Работы выполняются по намеченному плану подрядчика.</a:t>
            </a:r>
          </a:p>
          <a:p>
            <a:endParaRPr lang="ru-RU" sz="1600" dirty="0" smtClean="0">
              <a:latin typeface="Times New Roman" pitchFamily="18" charset="0"/>
              <a:cs typeface="Times New Roman" pitchFamily="18" charset="0"/>
            </a:endParaRPr>
          </a:p>
          <a:p>
            <a:pPr>
              <a:buNone/>
            </a:pPr>
            <a:endParaRPr lang="ru-RU" dirty="0"/>
          </a:p>
        </p:txBody>
      </p:sp>
      <p:pic>
        <p:nvPicPr>
          <p:cNvPr id="1027" name="Picture 3" descr="C:\Users\User\Desktop\Общественный совет\школа ремонт Щерб\WhatsApp Image 2022-06-13 at 16.15.39.jpeg"/>
          <p:cNvPicPr>
            <a:picLocks noChangeAspect="1" noChangeArrowheads="1"/>
          </p:cNvPicPr>
          <p:nvPr/>
        </p:nvPicPr>
        <p:blipFill>
          <a:blip r:embed="rId2"/>
          <a:srcRect/>
          <a:stretch>
            <a:fillRect/>
          </a:stretch>
        </p:blipFill>
        <p:spPr bwMode="auto">
          <a:xfrm>
            <a:off x="1428728" y="3000372"/>
            <a:ext cx="2138353" cy="3286148"/>
          </a:xfrm>
          <a:prstGeom prst="rect">
            <a:avLst/>
          </a:prstGeom>
          <a:noFill/>
        </p:spPr>
      </p:pic>
      <p:pic>
        <p:nvPicPr>
          <p:cNvPr id="6" name="Рисунок 5" descr="C:\Users\User\Desktop\Общественный совет\школа ремонт Щерб\WhatsApp Image 2022-06-13 at 16.15.58.jpeg"/>
          <p:cNvPicPr/>
          <p:nvPr/>
        </p:nvPicPr>
        <p:blipFill>
          <a:blip r:embed="rId3"/>
          <a:srcRect/>
          <a:stretch>
            <a:fillRect/>
          </a:stretch>
        </p:blipFill>
        <p:spPr bwMode="auto">
          <a:xfrm>
            <a:off x="4143372" y="3000372"/>
            <a:ext cx="1785950" cy="3214710"/>
          </a:xfrm>
          <a:prstGeom prst="rect">
            <a:avLst/>
          </a:prstGeom>
          <a:noFill/>
          <a:ln w="9525">
            <a:noFill/>
            <a:miter lim="800000"/>
            <a:headEnd/>
            <a:tailEnd/>
          </a:ln>
        </p:spPr>
      </p:pic>
      <p:pic>
        <p:nvPicPr>
          <p:cNvPr id="7" name="Рисунок 6" descr="C:\Users\User\Desktop\Общественный совет\школа ремонт Щерб\WhatsApp Image 2022-06-13 at 16.15.58 (1).jpeg"/>
          <p:cNvPicPr/>
          <p:nvPr/>
        </p:nvPicPr>
        <p:blipFill>
          <a:blip r:embed="rId4"/>
          <a:srcRect/>
          <a:stretch>
            <a:fillRect/>
          </a:stretch>
        </p:blipFill>
        <p:spPr bwMode="auto">
          <a:xfrm>
            <a:off x="6429388" y="3000372"/>
            <a:ext cx="2143147" cy="32147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85728"/>
            <a:ext cx="8290778" cy="5962672"/>
          </a:xfrm>
        </p:spPr>
        <p:txBody>
          <a:bodyPr>
            <a:normAutofit/>
          </a:bodyPr>
          <a:lstStyle/>
          <a:p>
            <a:r>
              <a:rPr lang="kk-KZ" sz="1700" b="1" dirty="0" smtClean="0">
                <a:latin typeface="Times New Roman" pitchFamily="18" charset="0"/>
                <a:cs typeface="Times New Roman" pitchFamily="18" charset="0"/>
              </a:rPr>
              <a:t>Информационно-разъяснительная  работа</a:t>
            </a:r>
            <a:endParaRPr lang="ru-RU" sz="1700" dirty="0" smtClean="0">
              <a:latin typeface="Times New Roman" pitchFamily="18" charset="0"/>
              <a:cs typeface="Times New Roman" pitchFamily="18" charset="0"/>
            </a:endParaRPr>
          </a:p>
          <a:p>
            <a:r>
              <a:rPr lang="kk-KZ" sz="1700" dirty="0" smtClean="0">
                <a:latin typeface="Times New Roman" pitchFamily="18" charset="0"/>
                <a:cs typeface="Times New Roman" pitchFamily="18" charset="0"/>
              </a:rPr>
              <a:t>         Ағымдағы жылдың 12 тамызында Алтынсарин ауданының Қоғамдық кеңесінің мүшелері тұтынушылар топтары арасында Қостанай облысында электр энергиясының тарифін саралауды төмендету бойынша пилоттық жобаны енгізу туралы  табиғи монополияларды реттеу комитетінің департаменті, әлеуметтік бағдарламалар және жұмыспен қамту басқармасы, Қостанай облысы әкімдігінің энергетика және тұрғын –үй коммуналдық шаруашылық басқармасы мекемелерінің мамандары  өткізген  ақпараттық-түсіндіру жұмыстарына қатысты. </a:t>
            </a:r>
            <a:endParaRPr lang="ru-RU" sz="1700" dirty="0" smtClean="0">
              <a:latin typeface="Times New Roman" pitchFamily="18" charset="0"/>
              <a:cs typeface="Times New Roman" pitchFamily="18" charset="0"/>
            </a:endParaRPr>
          </a:p>
          <a:p>
            <a:r>
              <a:rPr lang="kk-KZ" sz="1700" dirty="0" smtClean="0">
                <a:latin typeface="Times New Roman" pitchFamily="18" charset="0"/>
                <a:cs typeface="Times New Roman" pitchFamily="18" charset="0"/>
              </a:rPr>
              <a:t>        12 августа текущего года члены Общественного совета Алтынсаринского района приняли участие в информационно-разъяснительной работе среди групп потребителей, проведенной специалистами учреждений департамента Комитета по регулированию естественных монополий, управления социальных программ и занятости, управления энергетики и жилищно-коммунального хозяйства акимата Костанайской области о внедрении пилотного проекта по снижению дифференциации тарифов на электроэнергию в Костанайской области.</a:t>
            </a:r>
            <a:endParaRPr lang="ru-RU" sz="1700" dirty="0" smtClean="0">
              <a:latin typeface="Times New Roman" pitchFamily="18" charset="0"/>
              <a:cs typeface="Times New Roman" pitchFamily="18" charset="0"/>
            </a:endParaRPr>
          </a:p>
          <a:p>
            <a:pPr>
              <a:buNone/>
            </a:pPr>
            <a:endParaRPr lang="ru-RU" dirty="0"/>
          </a:p>
        </p:txBody>
      </p:sp>
      <p:pic>
        <p:nvPicPr>
          <p:cNvPr id="4" name="Рисунок 3" descr="C:\Users\User\Desktop\Проведения Недели ОС\ОС фото\WhatsApp Image 2022-08-12 at 10.23.35 (3).jpeg"/>
          <p:cNvPicPr/>
          <p:nvPr/>
        </p:nvPicPr>
        <p:blipFill>
          <a:blip r:embed="rId2"/>
          <a:srcRect/>
          <a:stretch>
            <a:fillRect/>
          </a:stretch>
        </p:blipFill>
        <p:spPr bwMode="auto">
          <a:xfrm>
            <a:off x="714348" y="4500570"/>
            <a:ext cx="2837298" cy="1679944"/>
          </a:xfrm>
          <a:prstGeom prst="rect">
            <a:avLst/>
          </a:prstGeom>
          <a:noFill/>
          <a:ln w="9525">
            <a:noFill/>
            <a:miter lim="800000"/>
            <a:headEnd/>
            <a:tailEnd/>
          </a:ln>
        </p:spPr>
      </p:pic>
      <p:pic>
        <p:nvPicPr>
          <p:cNvPr id="5" name="Рисунок 4" descr="C:\Users\User\Desktop\Проведения Недели ОС\ОС фото\WhatsApp Image 2022-08-12 at 10.28.45.jpeg"/>
          <p:cNvPicPr/>
          <p:nvPr/>
        </p:nvPicPr>
        <p:blipFill>
          <a:blip r:embed="rId3" cstate="print"/>
          <a:srcRect/>
          <a:stretch>
            <a:fillRect/>
          </a:stretch>
        </p:blipFill>
        <p:spPr bwMode="auto">
          <a:xfrm>
            <a:off x="4000496" y="4500570"/>
            <a:ext cx="2468033" cy="1935126"/>
          </a:xfrm>
          <a:prstGeom prst="rect">
            <a:avLst/>
          </a:prstGeom>
          <a:noFill/>
          <a:ln w="9525">
            <a:noFill/>
            <a:miter lim="800000"/>
            <a:headEnd/>
            <a:tailEnd/>
          </a:ln>
        </p:spPr>
      </p:pic>
      <p:pic>
        <p:nvPicPr>
          <p:cNvPr id="6" name="Рисунок 5" descr="C:\Users\User\Desktop\Проведения Недели ОС\ОС фото\WhatsApp Image 2022-08-12 at 10.28.44.jpeg"/>
          <p:cNvPicPr/>
          <p:nvPr/>
        </p:nvPicPr>
        <p:blipFill>
          <a:blip r:embed="rId4" cstate="print"/>
          <a:srcRect/>
          <a:stretch>
            <a:fillRect/>
          </a:stretch>
        </p:blipFill>
        <p:spPr bwMode="auto">
          <a:xfrm>
            <a:off x="7072330" y="4572008"/>
            <a:ext cx="1610589" cy="197566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759</TotalTime>
  <Words>1037</Words>
  <Application>Microsoft Office PowerPoint</Application>
  <PresentationFormat>Экран (4:3)</PresentationFormat>
  <Paragraphs>93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Солнцестояние</vt:lpstr>
      <vt:lpstr>    Алтынсарин ауданының Қоғамдық кеңесі Общественный совет Алтынсаринского района </vt:lpstr>
      <vt:lpstr>Слайд 2</vt:lpstr>
      <vt:lpstr>Заседания, круглые столы, мониторинговые работы членов Общественного совета</vt:lpstr>
      <vt:lpstr>Слайд 4</vt:lpstr>
      <vt:lpstr>Проведение недели ОС</vt:lpstr>
      <vt:lpstr>Слайд 6</vt:lpstr>
      <vt:lpstr>Акция «Соберем ребенка в школу» 23.08.2022</vt:lpstr>
      <vt:lpstr>Слайд 8</vt:lpstr>
      <vt:lpstr>Слайд 9</vt:lpstr>
      <vt:lpstr>Слайд 10</vt:lpstr>
      <vt:lpstr>Мемлекеттік спорттық және шығармашылық тапсырысты орындау бойынша қызметтер көрсетуге жүргізген мониторинг жұмысы ЖК “Кусаинов”, бокс- үйірмесі  </vt:lpstr>
      <vt:lpstr>Мониторинговая работа</vt:lpstr>
      <vt:lpstr>Слайд 13</vt:lpstr>
      <vt:lpstr>Мониторинговая работа</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КГУ «Общеобразовательная школа имени Омара Шипина отдела образования Алтынсаринского района Управления обарзования акимата Костанайской области» </dc:title>
  <dc:creator>User1</dc:creator>
  <cp:lastModifiedBy>Пользователь</cp:lastModifiedBy>
  <cp:revision>71</cp:revision>
  <dcterms:created xsi:type="dcterms:W3CDTF">2021-03-18T03:44:32Z</dcterms:created>
  <dcterms:modified xsi:type="dcterms:W3CDTF">2022-12-20T04:51:19Z</dcterms:modified>
</cp:coreProperties>
</file>